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7" r:id="rId2"/>
    <p:sldId id="259" r:id="rId3"/>
    <p:sldId id="260" r:id="rId4"/>
    <p:sldId id="261" r:id="rId5"/>
    <p:sldId id="268" r:id="rId6"/>
    <p:sldId id="272" r:id="rId7"/>
    <p:sldId id="273" r:id="rId8"/>
    <p:sldId id="274" r:id="rId9"/>
    <p:sldId id="279" r:id="rId10"/>
    <p:sldId id="280" r:id="rId11"/>
    <p:sldId id="269" r:id="rId12"/>
    <p:sldId id="276" r:id="rId13"/>
    <p:sldId id="278" r:id="rId14"/>
    <p:sldId id="285" r:id="rId15"/>
    <p:sldId id="286" r:id="rId16"/>
    <p:sldId id="289" r:id="rId17"/>
    <p:sldId id="277" r:id="rId18"/>
    <p:sldId id="270" r:id="rId19"/>
    <p:sldId id="281" r:id="rId20"/>
    <p:sldId id="282" r:id="rId21"/>
    <p:sldId id="271" r:id="rId22"/>
    <p:sldId id="283" r:id="rId23"/>
    <p:sldId id="264" r:id="rId24"/>
    <p:sldId id="265" r:id="rId25"/>
    <p:sldId id="26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g Son Tung 20164501" initials="DST2" lastIdx="1" clrIdx="0">
    <p:extLst>
      <p:ext uri="{19B8F6BF-5375-455C-9EA6-DF929625EA0E}">
        <p15:presenceInfo xmlns:p15="http://schemas.microsoft.com/office/powerpoint/2012/main" userId="Dang Son Tung 2016450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Kiểu Sáng 2 - Màu chủ đề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Kiểu Có chủ đề 1 - Màu chủ đề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Kiểu Trung bình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Kiểu Trung bình 2 - Màu chủ đề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4" autoAdjust="0"/>
    <p:restoredTop sz="94637" autoAdjust="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7ED9F3-D85D-4D86-BC6E-97F5A1101450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B072226-409A-4D7B-B847-3653A379E964}">
      <dgm:prSet custT="1"/>
      <dgm:spPr/>
      <dgm:t>
        <a:bodyPr/>
        <a:lstStyle/>
        <a:p>
          <a:r>
            <a:rPr lang="en-US" sz="2400" b="1">
              <a:latin typeface="Calibri" panose="020F0502020204030204" pitchFamily="34" charset="0"/>
              <a:cs typeface="Calibri" panose="020F0502020204030204" pitchFamily="34" charset="0"/>
            </a:rPr>
            <a:t>Yêu cầu chức năng</a:t>
          </a:r>
          <a:endParaRPr lang="en-US" sz="24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0D94527-B49F-4375-86CB-CD8EC67EC54E}" type="parTrans" cxnId="{89EACF0A-5106-4426-A953-9912610367B4}">
      <dgm:prSet/>
      <dgm:spPr/>
      <dgm:t>
        <a:bodyPr/>
        <a:lstStyle/>
        <a:p>
          <a:endParaRPr lang="en-US"/>
        </a:p>
      </dgm:t>
    </dgm:pt>
    <dgm:pt modelId="{EC751E50-A9D1-43EC-9B9B-B81EC7464DA1}" type="sibTrans" cxnId="{89EACF0A-5106-4426-A953-9912610367B4}">
      <dgm:prSet/>
      <dgm:spPr/>
      <dgm:t>
        <a:bodyPr/>
        <a:lstStyle/>
        <a:p>
          <a:endParaRPr lang="en-US"/>
        </a:p>
      </dgm:t>
    </dgm:pt>
    <dgm:pt modelId="{21684C3A-D58E-4538-8BD5-CC725195DB86}">
      <dgm:prSet custT="1"/>
      <dgm:spPr/>
      <dgm:t>
        <a:bodyPr/>
        <a:lstStyle/>
        <a:p>
          <a:r>
            <a:rPr lang="de-DE" sz="2200" b="1" i="1">
              <a:latin typeface="Calibri" panose="020F0502020204030204" pitchFamily="34" charset="0"/>
              <a:cs typeface="Calibri" panose="020F0502020204030204" pitchFamily="34" charset="0"/>
            </a:rPr>
            <a:t>Quản lý người dùng</a:t>
          </a:r>
          <a:r>
            <a:rPr lang="de-DE" sz="2200">
              <a:latin typeface="Calibri" panose="020F0502020204030204" pitchFamily="34" charset="0"/>
              <a:cs typeface="Calibri" panose="020F0502020204030204" pitchFamily="34" charset="0"/>
            </a:rPr>
            <a:t>: </a:t>
          </a:r>
          <a:r>
            <a:rPr lang="de-DE" sz="2000">
              <a:latin typeface="Calibri" panose="020F0502020204030204" pitchFamily="34" charset="0"/>
              <a:cs typeface="Calibri" panose="020F0502020204030204" pitchFamily="34" charset="0"/>
            </a:rPr>
            <a:t>xem danh sách, tìm kiếm, thêm, sửa, xóa, lịch sử đăng nhập của người dùng.</a:t>
          </a:r>
          <a:endParaRPr lang="en-US" sz="20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F2810E5-F147-443D-B3E9-6406EC09F3B9}" type="parTrans" cxnId="{86D213B5-27CA-43CB-9809-395CA70211E4}">
      <dgm:prSet/>
      <dgm:spPr/>
      <dgm:t>
        <a:bodyPr/>
        <a:lstStyle/>
        <a:p>
          <a:endParaRPr lang="en-US"/>
        </a:p>
      </dgm:t>
    </dgm:pt>
    <dgm:pt modelId="{C9F17DEA-9376-4E58-9FCF-403EBA80A81B}" type="sibTrans" cxnId="{86D213B5-27CA-43CB-9809-395CA70211E4}">
      <dgm:prSet/>
      <dgm:spPr/>
      <dgm:t>
        <a:bodyPr/>
        <a:lstStyle/>
        <a:p>
          <a:endParaRPr lang="en-US"/>
        </a:p>
      </dgm:t>
    </dgm:pt>
    <dgm:pt modelId="{F60E62E2-9EC7-4CF8-9B65-71408EF2CA1B}">
      <dgm:prSet custT="1"/>
      <dgm:spPr/>
      <dgm:t>
        <a:bodyPr/>
        <a:lstStyle/>
        <a:p>
          <a:r>
            <a:rPr lang="de-DE" sz="2200" b="1" i="1">
              <a:latin typeface="Calibri" panose="020F0502020204030204" pitchFamily="34" charset="0"/>
              <a:cs typeface="Calibri" panose="020F0502020204030204" pitchFamily="34" charset="0"/>
            </a:rPr>
            <a:t>Quản lý thiết bị</a:t>
          </a:r>
          <a:r>
            <a:rPr lang="de-DE" sz="2200">
              <a:latin typeface="Calibri" panose="020F0502020204030204" pitchFamily="34" charset="0"/>
              <a:cs typeface="Calibri" panose="020F0502020204030204" pitchFamily="34" charset="0"/>
            </a:rPr>
            <a:t>: </a:t>
          </a:r>
          <a:r>
            <a:rPr lang="de-DE" sz="2000">
              <a:latin typeface="Calibri" panose="020F0502020204030204" pitchFamily="34" charset="0"/>
              <a:cs typeface="Calibri" panose="020F0502020204030204" pitchFamily="34" charset="0"/>
            </a:rPr>
            <a:t>xem danh sách, tìm kiếm, thêm, sửa, xóa, tính toán tự động điểm bảo dưỡng cho thiết bị.</a:t>
          </a:r>
          <a:endParaRPr lang="en-US" sz="20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28A14A6-1378-46C7-A662-01EBBDCEB0CD}" type="parTrans" cxnId="{C0382DF4-91BF-4112-8A51-5ACAAFDDEB70}">
      <dgm:prSet/>
      <dgm:spPr/>
      <dgm:t>
        <a:bodyPr/>
        <a:lstStyle/>
        <a:p>
          <a:endParaRPr lang="en-US"/>
        </a:p>
      </dgm:t>
    </dgm:pt>
    <dgm:pt modelId="{CE772D70-4DDD-474E-B058-63ABF1289B6D}" type="sibTrans" cxnId="{C0382DF4-91BF-4112-8A51-5ACAAFDDEB70}">
      <dgm:prSet/>
      <dgm:spPr/>
      <dgm:t>
        <a:bodyPr/>
        <a:lstStyle/>
        <a:p>
          <a:endParaRPr lang="en-US"/>
        </a:p>
      </dgm:t>
    </dgm:pt>
    <dgm:pt modelId="{4A634723-DFD1-48D5-8093-2DDB32B6D675}">
      <dgm:prSet custT="1"/>
      <dgm:spPr/>
      <dgm:t>
        <a:bodyPr/>
        <a:lstStyle/>
        <a:p>
          <a:r>
            <a:rPr lang="de-DE" sz="2200" b="1" i="1">
              <a:latin typeface="Calibri" panose="020F0502020204030204" pitchFamily="34" charset="0"/>
              <a:cs typeface="Calibri" panose="020F0502020204030204" pitchFamily="34" charset="0"/>
            </a:rPr>
            <a:t>Quản lý file</a:t>
          </a:r>
          <a:r>
            <a:rPr lang="de-DE" sz="2200">
              <a:latin typeface="Calibri" panose="020F0502020204030204" pitchFamily="34" charset="0"/>
              <a:cs typeface="Calibri" panose="020F0502020204030204" pitchFamily="34" charset="0"/>
            </a:rPr>
            <a:t>: </a:t>
          </a:r>
          <a:r>
            <a:rPr lang="de-DE" sz="2000">
              <a:latin typeface="Calibri" panose="020F0502020204030204" pitchFamily="34" charset="0"/>
              <a:cs typeface="Calibri" panose="020F0502020204030204" pitchFamily="34" charset="0"/>
            </a:rPr>
            <a:t>xem danh sách file upload và download</a:t>
          </a:r>
          <a:r>
            <a:rPr lang="de-DE" sz="2200">
              <a:latin typeface="Calibri" panose="020F0502020204030204" pitchFamily="34" charset="0"/>
              <a:cs typeface="Calibri" panose="020F0502020204030204" pitchFamily="34" charset="0"/>
            </a:rPr>
            <a:t>.</a:t>
          </a:r>
          <a:endParaRPr lang="en-US" sz="22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2BCC3A7-624F-401B-83CB-9E3A6497B893}" type="parTrans" cxnId="{AF6798F6-15DB-404E-B9FA-67BB4A2B0030}">
      <dgm:prSet/>
      <dgm:spPr/>
      <dgm:t>
        <a:bodyPr/>
        <a:lstStyle/>
        <a:p>
          <a:endParaRPr lang="en-US"/>
        </a:p>
      </dgm:t>
    </dgm:pt>
    <dgm:pt modelId="{68824C55-CB79-455B-8058-6CF88EE6D1CA}" type="sibTrans" cxnId="{AF6798F6-15DB-404E-B9FA-67BB4A2B0030}">
      <dgm:prSet/>
      <dgm:spPr/>
      <dgm:t>
        <a:bodyPr/>
        <a:lstStyle/>
        <a:p>
          <a:endParaRPr lang="en-US"/>
        </a:p>
      </dgm:t>
    </dgm:pt>
    <dgm:pt modelId="{82015577-1135-4C3C-BD9F-1AF24DDA1202}">
      <dgm:prSet custT="1"/>
      <dgm:spPr/>
      <dgm:t>
        <a:bodyPr/>
        <a:lstStyle/>
        <a:p>
          <a:r>
            <a:rPr lang="en-US" sz="2400" b="1">
              <a:latin typeface="Calibri" panose="020F0502020204030204" pitchFamily="34" charset="0"/>
              <a:cs typeface="Calibri" panose="020F0502020204030204" pitchFamily="34" charset="0"/>
            </a:rPr>
            <a:t>Yêu cầu phi chức năng</a:t>
          </a:r>
          <a:endParaRPr lang="en-US" sz="24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ADA2E76-F7D4-4ACD-B1C2-C6816A5A931D}" type="parTrans" cxnId="{40E70B34-86AC-4AB8-AEEC-2EB8884193C0}">
      <dgm:prSet/>
      <dgm:spPr/>
      <dgm:t>
        <a:bodyPr/>
        <a:lstStyle/>
        <a:p>
          <a:endParaRPr lang="en-US"/>
        </a:p>
      </dgm:t>
    </dgm:pt>
    <dgm:pt modelId="{B9B7FBC0-1ED7-4052-BF4C-8A369900EF97}" type="sibTrans" cxnId="{40E70B34-86AC-4AB8-AEEC-2EB8884193C0}">
      <dgm:prSet/>
      <dgm:spPr/>
      <dgm:t>
        <a:bodyPr/>
        <a:lstStyle/>
        <a:p>
          <a:endParaRPr lang="en-US"/>
        </a:p>
      </dgm:t>
    </dgm:pt>
    <dgm:pt modelId="{A8C779E8-F3D6-47F2-B2C6-5F955A6471FD}">
      <dgm:prSet custT="1"/>
      <dgm:spPr/>
      <dgm:t>
        <a:bodyPr/>
        <a:lstStyle/>
        <a:p>
          <a:r>
            <a:rPr lang="de-DE" sz="2000">
              <a:latin typeface="Calibri" panose="020F0502020204030204" pitchFamily="34" charset="0"/>
              <a:cs typeface="Calibri" panose="020F0502020204030204" pitchFamily="34" charset="0"/>
            </a:rPr>
            <a:t>Mã hóa bảo mật mật khẩu người dùng.</a:t>
          </a:r>
          <a:endParaRPr lang="en-US" sz="20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661FDBF-3BD5-4E37-8880-31876AEFCE30}" type="parTrans" cxnId="{8F10F5E9-771F-40BF-A13A-5AFBE3B80400}">
      <dgm:prSet/>
      <dgm:spPr/>
      <dgm:t>
        <a:bodyPr/>
        <a:lstStyle/>
        <a:p>
          <a:endParaRPr lang="en-US"/>
        </a:p>
      </dgm:t>
    </dgm:pt>
    <dgm:pt modelId="{77368194-6CFE-409F-BE86-4BA82BEF19B6}" type="sibTrans" cxnId="{8F10F5E9-771F-40BF-A13A-5AFBE3B80400}">
      <dgm:prSet/>
      <dgm:spPr/>
      <dgm:t>
        <a:bodyPr/>
        <a:lstStyle/>
        <a:p>
          <a:endParaRPr lang="en-US"/>
        </a:p>
      </dgm:t>
    </dgm:pt>
    <dgm:pt modelId="{5B481BF7-7CBF-4CC4-B91E-086BCDAC6AF3}">
      <dgm:prSet custT="1"/>
      <dgm:spPr/>
      <dgm:t>
        <a:bodyPr/>
        <a:lstStyle/>
        <a:p>
          <a:r>
            <a:rPr lang="en-US" sz="2000">
              <a:latin typeface="Calibri" panose="020F0502020204030204" pitchFamily="34" charset="0"/>
              <a:cs typeface="Calibri" panose="020F0502020204030204" pitchFamily="34" charset="0"/>
            </a:rPr>
            <a:t>Đăng xuất khi hết thời gian Timeout.</a:t>
          </a:r>
          <a:endParaRPr lang="en-US" sz="20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EC29F32-8008-474A-B149-E4991DDC6DB9}" type="parTrans" cxnId="{986F3A28-38A8-45CA-88D6-08B3F78BB352}">
      <dgm:prSet/>
      <dgm:spPr/>
      <dgm:t>
        <a:bodyPr/>
        <a:lstStyle/>
        <a:p>
          <a:endParaRPr lang="en-US"/>
        </a:p>
      </dgm:t>
    </dgm:pt>
    <dgm:pt modelId="{FA893741-1B23-4237-B017-6CBD7975DF49}" type="sibTrans" cxnId="{986F3A28-38A8-45CA-88D6-08B3F78BB352}">
      <dgm:prSet/>
      <dgm:spPr/>
      <dgm:t>
        <a:bodyPr/>
        <a:lstStyle/>
        <a:p>
          <a:endParaRPr lang="en-US"/>
        </a:p>
      </dgm:t>
    </dgm:pt>
    <dgm:pt modelId="{2C4F2179-FEF7-4EB4-B3EB-7763761A3CF7}">
      <dgm:prSet custT="1"/>
      <dgm:spPr/>
      <dgm:t>
        <a:bodyPr/>
        <a:lstStyle/>
        <a:p>
          <a:r>
            <a:rPr lang="en-US" sz="2000">
              <a:latin typeface="Calibri" panose="020F0502020204030204" pitchFamily="34" charset="0"/>
              <a:cs typeface="Calibri" panose="020F0502020204030204" pitchFamily="34" charset="0"/>
            </a:rPr>
            <a:t>Tốc độ load 1000 bản ghi dưới 0.5s.</a:t>
          </a:r>
          <a:endParaRPr lang="en-US" sz="20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9692F09-E7A8-4FEF-B11E-F64682F99A80}" type="parTrans" cxnId="{93DA7BD2-C123-4BC0-8E12-EF1890E1A9AE}">
      <dgm:prSet/>
      <dgm:spPr/>
      <dgm:t>
        <a:bodyPr/>
        <a:lstStyle/>
        <a:p>
          <a:endParaRPr lang="en-US"/>
        </a:p>
      </dgm:t>
    </dgm:pt>
    <dgm:pt modelId="{5D90F48A-8DEA-4342-A3C6-36E78E15CCB8}" type="sibTrans" cxnId="{93DA7BD2-C123-4BC0-8E12-EF1890E1A9AE}">
      <dgm:prSet/>
      <dgm:spPr/>
      <dgm:t>
        <a:bodyPr/>
        <a:lstStyle/>
        <a:p>
          <a:endParaRPr lang="en-US"/>
        </a:p>
      </dgm:t>
    </dgm:pt>
    <dgm:pt modelId="{2339BB5F-BAD3-49E5-94EF-F1F652A09544}" type="pres">
      <dgm:prSet presAssocID="{C97ED9F3-D85D-4D86-BC6E-97F5A1101450}" presName="Name0" presStyleCnt="0">
        <dgm:presLayoutVars>
          <dgm:dir/>
          <dgm:animLvl val="lvl"/>
          <dgm:resizeHandles val="exact"/>
        </dgm:presLayoutVars>
      </dgm:prSet>
      <dgm:spPr/>
    </dgm:pt>
    <dgm:pt modelId="{B077C4A9-505B-4358-87DF-E0CAB4A5F8A1}" type="pres">
      <dgm:prSet presAssocID="{5B072226-409A-4D7B-B847-3653A379E964}" presName="composite" presStyleCnt="0"/>
      <dgm:spPr/>
    </dgm:pt>
    <dgm:pt modelId="{5C14EBE3-7189-45CD-9885-DFD71990A2C0}" type="pres">
      <dgm:prSet presAssocID="{5B072226-409A-4D7B-B847-3653A379E964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8A1A5472-35B0-422A-8BF0-7488C354F416}" type="pres">
      <dgm:prSet presAssocID="{5B072226-409A-4D7B-B847-3653A379E964}" presName="desTx" presStyleLbl="alignAccFollowNode1" presStyleIdx="0" presStyleCnt="2">
        <dgm:presLayoutVars>
          <dgm:bulletEnabled val="1"/>
        </dgm:presLayoutVars>
      </dgm:prSet>
      <dgm:spPr/>
    </dgm:pt>
    <dgm:pt modelId="{1D0AB51D-59D4-441B-B516-6C6ACFA18A2E}" type="pres">
      <dgm:prSet presAssocID="{EC751E50-A9D1-43EC-9B9B-B81EC7464DA1}" presName="space" presStyleCnt="0"/>
      <dgm:spPr/>
    </dgm:pt>
    <dgm:pt modelId="{75083860-A0E3-4ED5-B09B-2D4D59D1C9A0}" type="pres">
      <dgm:prSet presAssocID="{82015577-1135-4C3C-BD9F-1AF24DDA1202}" presName="composite" presStyleCnt="0"/>
      <dgm:spPr/>
    </dgm:pt>
    <dgm:pt modelId="{B6FED563-8956-407D-B310-D304F109C500}" type="pres">
      <dgm:prSet presAssocID="{82015577-1135-4C3C-BD9F-1AF24DDA120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8FDC2DD8-6561-4EC4-912D-6EDC363F83DB}" type="pres">
      <dgm:prSet presAssocID="{82015577-1135-4C3C-BD9F-1AF24DDA120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89EACF0A-5106-4426-A953-9912610367B4}" srcId="{C97ED9F3-D85D-4D86-BC6E-97F5A1101450}" destId="{5B072226-409A-4D7B-B847-3653A379E964}" srcOrd="0" destOrd="0" parTransId="{D0D94527-B49F-4375-86CB-CD8EC67EC54E}" sibTransId="{EC751E50-A9D1-43EC-9B9B-B81EC7464DA1}"/>
    <dgm:cxn modelId="{986F3A28-38A8-45CA-88D6-08B3F78BB352}" srcId="{82015577-1135-4C3C-BD9F-1AF24DDA1202}" destId="{5B481BF7-7CBF-4CC4-B91E-086BCDAC6AF3}" srcOrd="1" destOrd="0" parTransId="{6EC29F32-8008-474A-B149-E4991DDC6DB9}" sibTransId="{FA893741-1B23-4237-B017-6CBD7975DF49}"/>
    <dgm:cxn modelId="{337E8031-ABE8-4DAC-B689-0DC7C856D922}" type="presOf" srcId="{82015577-1135-4C3C-BD9F-1AF24DDA1202}" destId="{B6FED563-8956-407D-B310-D304F109C500}" srcOrd="0" destOrd="0" presId="urn:microsoft.com/office/officeart/2005/8/layout/hList1"/>
    <dgm:cxn modelId="{40E70B34-86AC-4AB8-AEEC-2EB8884193C0}" srcId="{C97ED9F3-D85D-4D86-BC6E-97F5A1101450}" destId="{82015577-1135-4C3C-BD9F-1AF24DDA1202}" srcOrd="1" destOrd="0" parTransId="{3ADA2E76-F7D4-4ACD-B1C2-C6816A5A931D}" sibTransId="{B9B7FBC0-1ED7-4052-BF4C-8A369900EF97}"/>
    <dgm:cxn modelId="{01316937-AF8D-44A5-9191-53B20E33C85E}" type="presOf" srcId="{F60E62E2-9EC7-4CF8-9B65-71408EF2CA1B}" destId="{8A1A5472-35B0-422A-8BF0-7488C354F416}" srcOrd="0" destOrd="1" presId="urn:microsoft.com/office/officeart/2005/8/layout/hList1"/>
    <dgm:cxn modelId="{AD44C045-1BAE-40F9-AB20-F9A011831262}" type="presOf" srcId="{5B481BF7-7CBF-4CC4-B91E-086BCDAC6AF3}" destId="{8FDC2DD8-6561-4EC4-912D-6EDC363F83DB}" srcOrd="0" destOrd="1" presId="urn:microsoft.com/office/officeart/2005/8/layout/hList1"/>
    <dgm:cxn modelId="{ADC8286D-9E2D-421E-8E9F-4719DFC1A46C}" type="presOf" srcId="{4A634723-DFD1-48D5-8093-2DDB32B6D675}" destId="{8A1A5472-35B0-422A-8BF0-7488C354F416}" srcOrd="0" destOrd="2" presId="urn:microsoft.com/office/officeart/2005/8/layout/hList1"/>
    <dgm:cxn modelId="{56AF8985-4AB4-49DF-AD0A-83C9C893295A}" type="presOf" srcId="{2C4F2179-FEF7-4EB4-B3EB-7763761A3CF7}" destId="{8FDC2DD8-6561-4EC4-912D-6EDC363F83DB}" srcOrd="0" destOrd="2" presId="urn:microsoft.com/office/officeart/2005/8/layout/hList1"/>
    <dgm:cxn modelId="{3FCD6E8D-46C2-43B6-83BD-4C7C6C4980E9}" type="presOf" srcId="{A8C779E8-F3D6-47F2-B2C6-5F955A6471FD}" destId="{8FDC2DD8-6561-4EC4-912D-6EDC363F83DB}" srcOrd="0" destOrd="0" presId="urn:microsoft.com/office/officeart/2005/8/layout/hList1"/>
    <dgm:cxn modelId="{86D213B5-27CA-43CB-9809-395CA70211E4}" srcId="{5B072226-409A-4D7B-B847-3653A379E964}" destId="{21684C3A-D58E-4538-8BD5-CC725195DB86}" srcOrd="0" destOrd="0" parTransId="{DF2810E5-F147-443D-B3E9-6406EC09F3B9}" sibTransId="{C9F17DEA-9376-4E58-9FCF-403EBA80A81B}"/>
    <dgm:cxn modelId="{986586CB-0D29-4294-AFA3-839B430448F9}" type="presOf" srcId="{5B072226-409A-4D7B-B847-3653A379E964}" destId="{5C14EBE3-7189-45CD-9885-DFD71990A2C0}" srcOrd="0" destOrd="0" presId="urn:microsoft.com/office/officeart/2005/8/layout/hList1"/>
    <dgm:cxn modelId="{93DA7BD2-C123-4BC0-8E12-EF1890E1A9AE}" srcId="{82015577-1135-4C3C-BD9F-1AF24DDA1202}" destId="{2C4F2179-FEF7-4EB4-B3EB-7763761A3CF7}" srcOrd="2" destOrd="0" parTransId="{49692F09-E7A8-4FEF-B11E-F64682F99A80}" sibTransId="{5D90F48A-8DEA-4342-A3C6-36E78E15CCB8}"/>
    <dgm:cxn modelId="{790203D8-F2E0-4E7E-95DF-D3C7FC9FF656}" type="presOf" srcId="{21684C3A-D58E-4538-8BD5-CC725195DB86}" destId="{8A1A5472-35B0-422A-8BF0-7488C354F416}" srcOrd="0" destOrd="0" presId="urn:microsoft.com/office/officeart/2005/8/layout/hList1"/>
    <dgm:cxn modelId="{8F10F5E9-771F-40BF-A13A-5AFBE3B80400}" srcId="{82015577-1135-4C3C-BD9F-1AF24DDA1202}" destId="{A8C779E8-F3D6-47F2-B2C6-5F955A6471FD}" srcOrd="0" destOrd="0" parTransId="{0661FDBF-3BD5-4E37-8880-31876AEFCE30}" sibTransId="{77368194-6CFE-409F-BE86-4BA82BEF19B6}"/>
    <dgm:cxn modelId="{C0382DF4-91BF-4112-8A51-5ACAAFDDEB70}" srcId="{5B072226-409A-4D7B-B847-3653A379E964}" destId="{F60E62E2-9EC7-4CF8-9B65-71408EF2CA1B}" srcOrd="1" destOrd="0" parTransId="{D28A14A6-1378-46C7-A662-01EBBDCEB0CD}" sibTransId="{CE772D70-4DDD-474E-B058-63ABF1289B6D}"/>
    <dgm:cxn modelId="{AF6798F6-15DB-404E-B9FA-67BB4A2B0030}" srcId="{5B072226-409A-4D7B-B847-3653A379E964}" destId="{4A634723-DFD1-48D5-8093-2DDB32B6D675}" srcOrd="2" destOrd="0" parTransId="{42BCC3A7-624F-401B-83CB-9E3A6497B893}" sibTransId="{68824C55-CB79-455B-8058-6CF88EE6D1CA}"/>
    <dgm:cxn modelId="{392D56FE-67D7-4CC6-82CD-E60F9AF5F153}" type="presOf" srcId="{C97ED9F3-D85D-4D86-BC6E-97F5A1101450}" destId="{2339BB5F-BAD3-49E5-94EF-F1F652A09544}" srcOrd="0" destOrd="0" presId="urn:microsoft.com/office/officeart/2005/8/layout/hList1"/>
    <dgm:cxn modelId="{90152296-14FD-4AAC-B637-4F7FC172B3EF}" type="presParOf" srcId="{2339BB5F-BAD3-49E5-94EF-F1F652A09544}" destId="{B077C4A9-505B-4358-87DF-E0CAB4A5F8A1}" srcOrd="0" destOrd="0" presId="urn:microsoft.com/office/officeart/2005/8/layout/hList1"/>
    <dgm:cxn modelId="{2358A063-A82D-4670-BC3C-46DC59F59352}" type="presParOf" srcId="{B077C4A9-505B-4358-87DF-E0CAB4A5F8A1}" destId="{5C14EBE3-7189-45CD-9885-DFD71990A2C0}" srcOrd="0" destOrd="0" presId="urn:microsoft.com/office/officeart/2005/8/layout/hList1"/>
    <dgm:cxn modelId="{6B17C2E0-20E0-42CC-8AA7-7E9C0AB2A9EC}" type="presParOf" srcId="{B077C4A9-505B-4358-87DF-E0CAB4A5F8A1}" destId="{8A1A5472-35B0-422A-8BF0-7488C354F416}" srcOrd="1" destOrd="0" presId="urn:microsoft.com/office/officeart/2005/8/layout/hList1"/>
    <dgm:cxn modelId="{1921B265-FA35-4F05-B0C9-D5AAB437790D}" type="presParOf" srcId="{2339BB5F-BAD3-49E5-94EF-F1F652A09544}" destId="{1D0AB51D-59D4-441B-B516-6C6ACFA18A2E}" srcOrd="1" destOrd="0" presId="urn:microsoft.com/office/officeart/2005/8/layout/hList1"/>
    <dgm:cxn modelId="{A2A08D0B-F8B5-4143-B9E6-1F9F4BA22620}" type="presParOf" srcId="{2339BB5F-BAD3-49E5-94EF-F1F652A09544}" destId="{75083860-A0E3-4ED5-B09B-2D4D59D1C9A0}" srcOrd="2" destOrd="0" presId="urn:microsoft.com/office/officeart/2005/8/layout/hList1"/>
    <dgm:cxn modelId="{1B9C5850-54EA-4319-833B-0255851F121E}" type="presParOf" srcId="{75083860-A0E3-4ED5-B09B-2D4D59D1C9A0}" destId="{B6FED563-8956-407D-B310-D304F109C500}" srcOrd="0" destOrd="0" presId="urn:microsoft.com/office/officeart/2005/8/layout/hList1"/>
    <dgm:cxn modelId="{0C965C47-12E4-4F20-A27F-FAB26D634918}" type="presParOf" srcId="{75083860-A0E3-4ED5-B09B-2D4D59D1C9A0}" destId="{8FDC2DD8-6561-4EC4-912D-6EDC363F83D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14EBE3-7189-45CD-9885-DFD71990A2C0}">
      <dsp:nvSpPr>
        <dsp:cNvPr id="0" name=""/>
        <dsp:cNvSpPr/>
      </dsp:nvSpPr>
      <dsp:spPr>
        <a:xfrm>
          <a:off x="53" y="20592"/>
          <a:ext cx="5154131" cy="10656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>
              <a:latin typeface="Calibri" panose="020F0502020204030204" pitchFamily="34" charset="0"/>
              <a:cs typeface="Calibri" panose="020F0502020204030204" pitchFamily="34" charset="0"/>
            </a:rPr>
            <a:t>Yêu cầu chức năng</a:t>
          </a:r>
          <a:endParaRPr lang="en-US" sz="24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3" y="20592"/>
        <a:ext cx="5154131" cy="1065600"/>
      </dsp:txXfrm>
    </dsp:sp>
    <dsp:sp modelId="{8A1A5472-35B0-422A-8BF0-7488C354F416}">
      <dsp:nvSpPr>
        <dsp:cNvPr id="0" name=""/>
        <dsp:cNvSpPr/>
      </dsp:nvSpPr>
      <dsp:spPr>
        <a:xfrm>
          <a:off x="53" y="1086193"/>
          <a:ext cx="5154131" cy="2742255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200" b="1" i="1" kern="1200">
              <a:latin typeface="Calibri" panose="020F0502020204030204" pitchFamily="34" charset="0"/>
              <a:cs typeface="Calibri" panose="020F0502020204030204" pitchFamily="34" charset="0"/>
            </a:rPr>
            <a:t>Quản lý người dùng</a:t>
          </a:r>
          <a:r>
            <a:rPr lang="de-DE" sz="2200" kern="1200">
              <a:latin typeface="Calibri" panose="020F0502020204030204" pitchFamily="34" charset="0"/>
              <a:cs typeface="Calibri" panose="020F0502020204030204" pitchFamily="34" charset="0"/>
            </a:rPr>
            <a:t>: </a:t>
          </a:r>
          <a:r>
            <a:rPr lang="de-DE" sz="2000" kern="1200">
              <a:latin typeface="Calibri" panose="020F0502020204030204" pitchFamily="34" charset="0"/>
              <a:cs typeface="Calibri" panose="020F0502020204030204" pitchFamily="34" charset="0"/>
            </a:rPr>
            <a:t>xem danh sách, tìm kiếm, thêm, sửa, xóa, lịch sử đăng nhập của người dùng.</a:t>
          </a:r>
          <a:endParaRPr lang="en-US" sz="2000" kern="1200" dirty="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200" b="1" i="1" kern="1200">
              <a:latin typeface="Calibri" panose="020F0502020204030204" pitchFamily="34" charset="0"/>
              <a:cs typeface="Calibri" panose="020F0502020204030204" pitchFamily="34" charset="0"/>
            </a:rPr>
            <a:t>Quản lý thiết bị</a:t>
          </a:r>
          <a:r>
            <a:rPr lang="de-DE" sz="2200" kern="1200">
              <a:latin typeface="Calibri" panose="020F0502020204030204" pitchFamily="34" charset="0"/>
              <a:cs typeface="Calibri" panose="020F0502020204030204" pitchFamily="34" charset="0"/>
            </a:rPr>
            <a:t>: </a:t>
          </a:r>
          <a:r>
            <a:rPr lang="de-DE" sz="2000" kern="1200">
              <a:latin typeface="Calibri" panose="020F0502020204030204" pitchFamily="34" charset="0"/>
              <a:cs typeface="Calibri" panose="020F0502020204030204" pitchFamily="34" charset="0"/>
            </a:rPr>
            <a:t>xem danh sách, tìm kiếm, thêm, sửa, xóa, tính toán tự động điểm bảo dưỡng cho thiết bị.</a:t>
          </a:r>
          <a:endParaRPr lang="en-US" sz="2000" kern="1200" dirty="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200" b="1" i="1" kern="1200">
              <a:latin typeface="Calibri" panose="020F0502020204030204" pitchFamily="34" charset="0"/>
              <a:cs typeface="Calibri" panose="020F0502020204030204" pitchFamily="34" charset="0"/>
            </a:rPr>
            <a:t>Quản lý file</a:t>
          </a:r>
          <a:r>
            <a:rPr lang="de-DE" sz="2200" kern="1200">
              <a:latin typeface="Calibri" panose="020F0502020204030204" pitchFamily="34" charset="0"/>
              <a:cs typeface="Calibri" panose="020F0502020204030204" pitchFamily="34" charset="0"/>
            </a:rPr>
            <a:t>: </a:t>
          </a:r>
          <a:r>
            <a:rPr lang="de-DE" sz="2000" kern="1200">
              <a:latin typeface="Calibri" panose="020F0502020204030204" pitchFamily="34" charset="0"/>
              <a:cs typeface="Calibri" panose="020F0502020204030204" pitchFamily="34" charset="0"/>
            </a:rPr>
            <a:t>xem danh sách file upload và download</a:t>
          </a:r>
          <a:r>
            <a:rPr lang="de-DE" sz="2200" kern="1200">
              <a:latin typeface="Calibri" panose="020F0502020204030204" pitchFamily="34" charset="0"/>
              <a:cs typeface="Calibri" panose="020F0502020204030204" pitchFamily="34" charset="0"/>
            </a:rPr>
            <a:t>.</a:t>
          </a:r>
          <a:endParaRPr lang="en-US" sz="22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3" y="1086193"/>
        <a:ext cx="5154131" cy="2742255"/>
      </dsp:txXfrm>
    </dsp:sp>
    <dsp:sp modelId="{B6FED563-8956-407D-B310-D304F109C500}">
      <dsp:nvSpPr>
        <dsp:cNvPr id="0" name=""/>
        <dsp:cNvSpPr/>
      </dsp:nvSpPr>
      <dsp:spPr>
        <a:xfrm>
          <a:off x="5875764" y="20592"/>
          <a:ext cx="5154131" cy="10656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>
              <a:latin typeface="Calibri" panose="020F0502020204030204" pitchFamily="34" charset="0"/>
              <a:cs typeface="Calibri" panose="020F0502020204030204" pitchFamily="34" charset="0"/>
            </a:rPr>
            <a:t>Yêu cầu phi chức năng</a:t>
          </a:r>
          <a:endParaRPr lang="en-US" sz="24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875764" y="20592"/>
        <a:ext cx="5154131" cy="1065600"/>
      </dsp:txXfrm>
    </dsp:sp>
    <dsp:sp modelId="{8FDC2DD8-6561-4EC4-912D-6EDC363F83DB}">
      <dsp:nvSpPr>
        <dsp:cNvPr id="0" name=""/>
        <dsp:cNvSpPr/>
      </dsp:nvSpPr>
      <dsp:spPr>
        <a:xfrm>
          <a:off x="5875764" y="1086193"/>
          <a:ext cx="5154131" cy="2742255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000" kern="1200">
              <a:latin typeface="Calibri" panose="020F0502020204030204" pitchFamily="34" charset="0"/>
              <a:cs typeface="Calibri" panose="020F0502020204030204" pitchFamily="34" charset="0"/>
            </a:rPr>
            <a:t>Mã hóa bảo mật mật khẩu người dùng.</a:t>
          </a:r>
          <a:endParaRPr lang="en-US" sz="2000" kern="1200" dirty="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latin typeface="Calibri" panose="020F0502020204030204" pitchFamily="34" charset="0"/>
              <a:cs typeface="Calibri" panose="020F0502020204030204" pitchFamily="34" charset="0"/>
            </a:rPr>
            <a:t>Đăng xuất khi hết thời gian Timeout.</a:t>
          </a:r>
          <a:endParaRPr lang="en-US" sz="2000" kern="1200" dirty="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latin typeface="Calibri" panose="020F0502020204030204" pitchFamily="34" charset="0"/>
              <a:cs typeface="Calibri" panose="020F0502020204030204" pitchFamily="34" charset="0"/>
            </a:rPr>
            <a:t>Tốc độ load 1000 bản ghi dưới 0.5s.</a:t>
          </a:r>
          <a:endParaRPr lang="en-US" sz="20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875764" y="1086193"/>
        <a:ext cx="5154131" cy="27422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B86787E-7E81-40A0-A616-140FF0FD81B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9EDC9E-2CF1-4509-BBE5-A806010027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47DAF-92F5-411E-996C-9037EB230C59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974453-DB82-4E5B-A887-7887CD3BA5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6DA8A-F507-4CAA-94ED-1EA9CE70B0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1AD21-8D66-4D19-B91B-523083283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38265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8415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1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1D1BA52-5B89-4DD7-B222-F7501174D777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12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D3E84-43A4-4D44-9BB1-B767D27548CA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987D4EB-B393-4CFB-A50A-CFAA4E0CEC70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38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2AD0B-4C7D-4DD7-AAB3-1A0C6EEB4737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71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DCFA4CC-FDA4-4CF6-9BB2-4FFAFE7012DB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1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8332F-F67D-4F8C-9ED1-0C4C8A2E6059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67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79505-A389-4D54-8C8C-4A111EDE54F3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073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A49B-CEB5-4332-A1A6-94AE8B9519D8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4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BAD6-E8B6-4E19-93EB-BC4C5EC1399F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49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B79FD88-8F13-4A9D-B727-EB85755DC3DF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78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F3D07-3AE0-42F7-B4DE-9D6C4457D8F8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54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4BC50C9-14C6-4EFE-B543-E177A9D61F79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428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ostingviet.vn/servlet-la-gi" TargetMode="External"/><Relationship Id="rId2" Type="http://schemas.openxmlformats.org/officeDocument/2006/relationships/hyperlink" Target="http://www.kieutrongkhanh.net/2016/12/du-lieu-uoc-request-tu-server-va-chuyen.html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vncoder.vn/bai-viet/lap-trinh-servletjsp-servlet-la-gi-vong-doi-servlet" TargetMode="External"/><Relationship Id="rId4" Type="http://schemas.openxmlformats.org/officeDocument/2006/relationships/hyperlink" Target="https://vietjack.com/jsp/cau_truc_jsp.jsp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7F83D-0F51-419D-8A41-978EB6F3B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36739"/>
            <a:ext cx="11029616" cy="1106531"/>
          </a:xfrm>
        </p:spPr>
        <p:txBody>
          <a:bodyPr>
            <a:normAutofit/>
          </a:bodyPr>
          <a:lstStyle/>
          <a:p>
            <a:pPr algn="ctr"/>
            <a:r>
              <a:rPr 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ĐẠI HỌC BÁCH KHOA HÀ NỘI</a:t>
            </a:r>
            <a:br>
              <a:rPr 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VIỆN ĐIỆN TỬ VIỄN THÔNG</a:t>
            </a:r>
            <a:endParaRPr lang="vi-VN" sz="2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6BECA-5605-44CC-A080-05BC0ACFB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96143"/>
            <a:ext cx="10406122" cy="4525119"/>
          </a:xfrm>
        </p:spPr>
        <p:txBody>
          <a:bodyPr>
            <a:normAutofit/>
          </a:bodyPr>
          <a:lstStyle/>
          <a:p>
            <a:pPr marL="1008000" lvl="3" indent="0" algn="ctr">
              <a:buNone/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ĐỒ ÁN TỐT NGHIỆP</a:t>
            </a:r>
          </a:p>
          <a:p>
            <a:pPr marL="1008000" lvl="3" indent="0" algn="ctr">
              <a:buNone/>
            </a:pPr>
            <a:r>
              <a:rPr lang="en-US" sz="3300" b="1" dirty="0">
                <a:latin typeface="Calibri" panose="020F0502020204030204" pitchFamily="34" charset="0"/>
                <a:cs typeface="Calibri" panose="020F0502020204030204" pitchFamily="34" charset="0"/>
              </a:rPr>
              <a:t>THIẾT KẾ WEBSITE QUẢN LÝ THIẾT BỊ VẬT TƯ Y TẾ</a:t>
            </a:r>
          </a:p>
          <a:p>
            <a:pPr marL="1008000" lvl="3" indent="0" algn="ctr">
              <a:buNone/>
            </a:pPr>
            <a:endParaRPr lang="en-US" sz="3200" dirty="0">
              <a:latin typeface="Algerian" panose="04020705040A02060702" pitchFamily="82" charset="0"/>
            </a:endParaRPr>
          </a:p>
          <a:p>
            <a:pPr marL="1008000" lvl="3" indent="0" algn="ctr">
              <a:buNone/>
            </a:pPr>
            <a:r>
              <a:rPr lang="en-US" sz="3000" dirty="0">
                <a:latin typeface="+mj-lt"/>
                <a:cs typeface="Angsana New" panose="02020603050405020304" pitchFamily="18" charset="-34"/>
              </a:rPr>
              <a:t>                                  </a:t>
            </a:r>
            <a:endParaRPr lang="vi-VN" sz="2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BB6CA42-C04F-4226-AD01-9AD2381B6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065351"/>
              </p:ext>
            </p:extLst>
          </p:nvPr>
        </p:nvGraphicFramePr>
        <p:xfrm>
          <a:off x="3604592" y="4845281"/>
          <a:ext cx="5342530" cy="10587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7425">
                  <a:extLst>
                    <a:ext uri="{9D8B030D-6E8A-4147-A177-3AD203B41FA5}">
                      <a16:colId xmlns:a16="http://schemas.microsoft.com/office/drawing/2014/main" val="2164024999"/>
                    </a:ext>
                  </a:extLst>
                </a:gridCol>
                <a:gridCol w="2745105">
                  <a:extLst>
                    <a:ext uri="{9D8B030D-6E8A-4147-A177-3AD203B41FA5}">
                      <a16:colId xmlns:a16="http://schemas.microsoft.com/office/drawing/2014/main" val="1645802669"/>
                    </a:ext>
                  </a:extLst>
                </a:gridCol>
              </a:tblGrid>
              <a:tr h="525734">
                <a:tc>
                  <a:txBody>
                    <a:bodyPr/>
                    <a:lstStyle/>
                    <a:p>
                      <a:r>
                        <a:rPr lang="en-US" sz="2000" b="0" dirty="0" err="1"/>
                        <a:t>Sinh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viên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thực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hiện</a:t>
                      </a:r>
                      <a:endParaRPr lang="vi-VN" sz="2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 err="1"/>
                        <a:t>Nguyễn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Thị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Hoài</a:t>
                      </a:r>
                      <a:r>
                        <a:rPr lang="en-US" sz="2000" b="0" dirty="0"/>
                        <a:t> Thi</a:t>
                      </a:r>
                      <a:endParaRPr lang="vi-VN" sz="20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714793"/>
                  </a:ext>
                </a:extLst>
              </a:tr>
              <a:tr h="533037">
                <a:tc>
                  <a:txBody>
                    <a:bodyPr/>
                    <a:lstStyle/>
                    <a:p>
                      <a:r>
                        <a:rPr lang="en-US" sz="2000" b="0" dirty="0" err="1"/>
                        <a:t>Giảng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viên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hướng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dẫn</a:t>
                      </a:r>
                      <a:endParaRPr lang="vi-VN" sz="2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TS. </a:t>
                      </a:r>
                      <a:r>
                        <a:rPr lang="en-US" sz="2000" b="0" dirty="0" err="1"/>
                        <a:t>Nguyễn</a:t>
                      </a:r>
                      <a:r>
                        <a:rPr lang="en-US" sz="2000" b="0" dirty="0"/>
                        <a:t> Phan </a:t>
                      </a:r>
                      <a:r>
                        <a:rPr lang="en-US" sz="2000" b="0" dirty="0" err="1"/>
                        <a:t>Kiên</a:t>
                      </a:r>
                      <a:endParaRPr lang="en-US" sz="20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7437814"/>
                  </a:ext>
                </a:extLst>
              </a:tr>
            </a:tbl>
          </a:graphicData>
        </a:graphic>
      </p:graphicFrame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D15FA755-8476-416F-9F39-9F167373AF00}"/>
              </a:ext>
            </a:extLst>
          </p:cNvPr>
          <p:cNvSpPr txBox="1"/>
          <p:nvPr/>
        </p:nvSpPr>
        <p:spPr>
          <a:xfrm>
            <a:off x="8339959" y="6321262"/>
            <a:ext cx="3394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Hà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, </a:t>
            </a:r>
            <a:r>
              <a:rPr lang="en-US" dirty="0" err="1"/>
              <a:t>ngày</a:t>
            </a:r>
            <a:r>
              <a:rPr lang="en-US" dirty="0"/>
              <a:t> 29 </a:t>
            </a:r>
            <a:r>
              <a:rPr lang="en-US" dirty="0" err="1"/>
              <a:t>tháng</a:t>
            </a:r>
            <a:r>
              <a:rPr lang="en-US" dirty="0"/>
              <a:t> 1 </a:t>
            </a:r>
            <a:r>
              <a:rPr lang="en-US" dirty="0" err="1"/>
              <a:t>năm</a:t>
            </a:r>
            <a:r>
              <a:rPr lang="en-US" dirty="0"/>
              <a:t> 2021</a:t>
            </a:r>
          </a:p>
        </p:txBody>
      </p:sp>
      <p:pic>
        <p:nvPicPr>
          <p:cNvPr id="6" name="Picture 3" descr="logo_128">
            <a:extLst>
              <a:ext uri="{FF2B5EF4-FFF2-40B4-BE49-F238E27FC236}">
                <a16:creationId xmlns:a16="http://schemas.microsoft.com/office/drawing/2014/main" id="{1475460F-C4FC-4A02-B9D0-3FA6E7C6D2F2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0258" y="447274"/>
            <a:ext cx="1240734" cy="13588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026">
            <a:extLst>
              <a:ext uri="{FF2B5EF4-FFF2-40B4-BE49-F238E27FC236}">
                <a16:creationId xmlns:a16="http://schemas.microsoft.com/office/drawing/2014/main" id="{6DAB186F-3DEF-4E45-A32D-AB30D3AAC23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7881" y="447274"/>
            <a:ext cx="1240734" cy="13655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2723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8259"/>
    </mc:Choice>
    <mc:Fallback xmlns="">
      <p:transition advTm="1825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1F40A8D-86AF-49E1-8266-6A34D1870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1C4BF970-E7D0-4326-AAFE-6EC2ACC07D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008" y="6246509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1/29/2021</a:t>
            </a:fld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iêu đề 1">
            <a:extLst>
              <a:ext uri="{FF2B5EF4-FFF2-40B4-BE49-F238E27FC236}">
                <a16:creationId xmlns:a16="http://schemas.microsoft.com/office/drawing/2014/main" id="{AB7BDB40-1FE7-4F91-89DE-17E9E5E6F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701676"/>
            <a:ext cx="11029950" cy="86200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CÔNG NGHỆ SỬ DỤNG</a:t>
            </a:r>
            <a:endParaRPr lang="en-US" sz="3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D5CF7C-9344-4886-B398-1731B867B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373" y="2387841"/>
            <a:ext cx="7964557" cy="4223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hỗ dành sẵn cho Văn bản 2">
            <a:extLst>
              <a:ext uri="{FF2B5EF4-FFF2-40B4-BE49-F238E27FC236}">
                <a16:creationId xmlns:a16="http://schemas.microsoft.com/office/drawing/2014/main" id="{69C51B24-21A1-4956-B978-A926C173C46E}"/>
              </a:ext>
            </a:extLst>
          </p:cNvPr>
          <p:cNvSpPr txBox="1">
            <a:spLocks/>
          </p:cNvSpPr>
          <p:nvPr/>
        </p:nvSpPr>
        <p:spPr>
          <a:xfrm>
            <a:off x="581025" y="1951387"/>
            <a:ext cx="11147149" cy="4364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III. Servlet &amp; JSP (2) – </a:t>
            </a:r>
            <a:r>
              <a:rPr lang="en-US" sz="24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Xử</a:t>
            </a: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request</a:t>
            </a:r>
          </a:p>
        </p:txBody>
      </p:sp>
    </p:spTree>
    <p:extLst>
      <p:ext uri="{BB962C8B-B14F-4D97-AF65-F5344CB8AC3E}">
        <p14:creationId xmlns:p14="http://schemas.microsoft.com/office/powerpoint/2010/main" val="3398737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65137-9590-4CF9-875B-E7CA272DD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5"/>
            <a:ext cx="11029616" cy="78208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KẾ HOẠCH THỰC HIỆN</a:t>
            </a:r>
            <a:endParaRPr lang="vi-V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5AEC9-76FB-4454-BD9F-2BED8AFD77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008" y="6189928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Chỗ dành sẵn cho Nội dung 6">
            <a:extLst>
              <a:ext uri="{FF2B5EF4-FFF2-40B4-BE49-F238E27FC236}">
                <a16:creationId xmlns:a16="http://schemas.microsoft.com/office/drawing/2014/main" id="{1A409F0E-7C42-4333-A97B-1E5932D3F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yêu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cầu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Lựa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chọn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nghệ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Xây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dựng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kế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kế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Lập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Clean code,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tối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ưu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đối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chiếu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399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400D586-62FE-4D2D-B038-124FBD27D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039" y="1976717"/>
            <a:ext cx="5523587" cy="37614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I.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Xây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dựng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bảo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dưỡng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EM</a:t>
            </a:r>
          </a:p>
          <a:p>
            <a:pPr lvl="2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Ý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nghĩa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để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loại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lên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bảo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trì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bị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thức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1008000" lvl="3" indent="0">
              <a:buNone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EM =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+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+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bảo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trì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+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Phụ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thuộc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Tên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bị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phòng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ban,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hãng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nước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thời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sản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xuất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tình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trạng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lần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từng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chữa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,…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A8892AA-301F-45BC-BC8A-32131F472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2AD0B-4C7D-4DD7-AAB3-1A0C6EEB4737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0AF70DE-2BA5-484F-B3DC-B13E7FA42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701675"/>
            <a:ext cx="11029950" cy="83557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KẾ HOẠCH THỰC HIỆN</a:t>
            </a:r>
            <a:endParaRPr lang="vi-V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4A3DDFB9-E5B5-4B0E-94FD-BC475E7D26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818"/>
          <a:stretch/>
        </p:blipFill>
        <p:spPr>
          <a:xfrm>
            <a:off x="5889626" y="1902480"/>
            <a:ext cx="5753100" cy="2652817"/>
          </a:xfrm>
          <a:prstGeom prst="rect">
            <a:avLst/>
          </a:prstGeom>
        </p:spPr>
      </p:pic>
      <p:pic>
        <p:nvPicPr>
          <p:cNvPr id="7" name="Chỗ dành sẵn cho Nội dung 8">
            <a:extLst>
              <a:ext uri="{FF2B5EF4-FFF2-40B4-BE49-F238E27FC236}">
                <a16:creationId xmlns:a16="http://schemas.microsoft.com/office/drawing/2014/main" id="{F14EA013-B5F8-4F18-91AE-608AA219AE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8" t="21055" b="32828"/>
          <a:stretch/>
        </p:blipFill>
        <p:spPr>
          <a:xfrm>
            <a:off x="5889626" y="4629534"/>
            <a:ext cx="5753100" cy="177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86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A3630F1-308C-4DF9-A3CA-731ED8FC9F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176" y="6374000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2DB870-2EF5-4909-8CB8-411338C51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701676"/>
            <a:ext cx="11029950" cy="78256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KẾ HOẠCH THỰC HIỆN (1)</a:t>
            </a:r>
            <a:endParaRPr lang="vi-V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73CE5D5F-3CFB-4350-BD6D-15DCE2DCA81C}"/>
              </a:ext>
            </a:extLst>
          </p:cNvPr>
          <p:cNvSpPr txBox="1"/>
          <p:nvPr/>
        </p:nvSpPr>
        <p:spPr>
          <a:xfrm>
            <a:off x="344557" y="1851858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I.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Xây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dựng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2389E83F-870F-4BA9-998F-C3A1767AA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" y="2082689"/>
            <a:ext cx="2228269" cy="78256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en-US" dirty="0"/>
          </a:p>
        </p:txBody>
      </p:sp>
      <p:pic>
        <p:nvPicPr>
          <p:cNvPr id="10" name="Hình ảnh 9">
            <a:extLst>
              <a:ext uri="{FF2B5EF4-FFF2-40B4-BE49-F238E27FC236}">
                <a16:creationId xmlns:a16="http://schemas.microsoft.com/office/drawing/2014/main" id="{8CEE1334-7B28-461A-BE30-0B7CE8369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85" y="2681137"/>
            <a:ext cx="6238472" cy="3962273"/>
          </a:xfrm>
          <a:prstGeom prst="rect">
            <a:avLst/>
          </a:prstGeom>
        </p:spPr>
      </p:pic>
      <p:pic>
        <p:nvPicPr>
          <p:cNvPr id="12" name="Hình ảnh 11">
            <a:extLst>
              <a:ext uri="{FF2B5EF4-FFF2-40B4-BE49-F238E27FC236}">
                <a16:creationId xmlns:a16="http://schemas.microsoft.com/office/drawing/2014/main" id="{E8BA7940-26CC-4D65-B309-ED31A169E3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123"/>
          <a:stretch/>
        </p:blipFill>
        <p:spPr>
          <a:xfrm>
            <a:off x="6557756" y="2681137"/>
            <a:ext cx="5312890" cy="2486025"/>
          </a:xfrm>
          <a:prstGeom prst="rect">
            <a:avLst/>
          </a:prstGeom>
        </p:spPr>
      </p:pic>
      <p:sp>
        <p:nvSpPr>
          <p:cNvPr id="13" name="Chỗ dành sẵn cho Nội dung 2">
            <a:extLst>
              <a:ext uri="{FF2B5EF4-FFF2-40B4-BE49-F238E27FC236}">
                <a16:creationId xmlns:a16="http://schemas.microsoft.com/office/drawing/2014/main" id="{EC88AAFD-9374-4158-83AA-CB38AB16CD49}"/>
              </a:ext>
            </a:extLst>
          </p:cNvPr>
          <p:cNvSpPr txBox="1">
            <a:spLocks/>
          </p:cNvSpPr>
          <p:nvPr/>
        </p:nvSpPr>
        <p:spPr>
          <a:xfrm>
            <a:off x="7142054" y="2051312"/>
            <a:ext cx="2228269" cy="7825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97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A3630F1-308C-4DF9-A3CA-731ED8FC9F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176" y="6374000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2DB870-2EF5-4909-8CB8-411338C51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701676"/>
            <a:ext cx="11029950" cy="78256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KẾ HOẠCH THỰC HIỆN (2)</a:t>
            </a:r>
            <a:endParaRPr lang="vi-V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73CE5D5F-3CFB-4350-BD6D-15DCE2DCA81C}"/>
              </a:ext>
            </a:extLst>
          </p:cNvPr>
          <p:cNvSpPr txBox="1"/>
          <p:nvPr/>
        </p:nvSpPr>
        <p:spPr>
          <a:xfrm>
            <a:off x="344557" y="1851858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I.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Xây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dựng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2389E83F-870F-4BA9-998F-C3A1767AA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" y="2082689"/>
            <a:ext cx="2228269" cy="78256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trì</a:t>
            </a:r>
            <a:endParaRPr lang="en-US" dirty="0"/>
          </a:p>
        </p:txBody>
      </p:sp>
      <p:sp>
        <p:nvSpPr>
          <p:cNvPr id="13" name="Chỗ dành sẵn cho Nội dung 2">
            <a:extLst>
              <a:ext uri="{FF2B5EF4-FFF2-40B4-BE49-F238E27FC236}">
                <a16:creationId xmlns:a16="http://schemas.microsoft.com/office/drawing/2014/main" id="{EC88AAFD-9374-4158-83AA-CB38AB16CD49}"/>
              </a:ext>
            </a:extLst>
          </p:cNvPr>
          <p:cNvSpPr txBox="1">
            <a:spLocks/>
          </p:cNvSpPr>
          <p:nvPr/>
        </p:nvSpPr>
        <p:spPr>
          <a:xfrm>
            <a:off x="7142054" y="2051312"/>
            <a:ext cx="2228269" cy="7825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endParaRPr lang="en-US" dirty="0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DB6ED73A-A600-4DE4-B325-4A274CB40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557" y="2743259"/>
            <a:ext cx="5619750" cy="2464845"/>
          </a:xfrm>
          <a:prstGeom prst="rect">
            <a:avLst/>
          </a:prstGeom>
        </p:spPr>
      </p:pic>
      <p:pic>
        <p:nvPicPr>
          <p:cNvPr id="9" name="Hình ảnh 8">
            <a:extLst>
              <a:ext uri="{FF2B5EF4-FFF2-40B4-BE49-F238E27FC236}">
                <a16:creationId xmlns:a16="http://schemas.microsoft.com/office/drawing/2014/main" id="{090378E0-FE9A-4C42-A7DB-2B3A3B621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535" y="2743259"/>
            <a:ext cx="5495925" cy="255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8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32E5A6B-3FCE-45F7-B1D6-76E7C7E89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35096"/>
          </a:xfrm>
        </p:spPr>
        <p:txBody>
          <a:bodyPr/>
          <a:lstStyle/>
          <a:p>
            <a:pPr algn="ctr"/>
            <a:r>
              <a:rPr lang="en-US" b="1" dirty="0"/>
              <a:t>PHÂN TÍCH THIẾT KẾ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99DB041A-7F02-4634-9C4E-11DF9A500B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7791" y="6466346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Chỗ dành sẵn cho Nội dung 2">
            <a:extLst>
              <a:ext uri="{FF2B5EF4-FFF2-40B4-BE49-F238E27FC236}">
                <a16:creationId xmlns:a16="http://schemas.microsoft.com/office/drawing/2014/main" id="{519F4F84-58E0-46AF-87CA-6AC13F29E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260" y="1817646"/>
            <a:ext cx="2824784" cy="78256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case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endParaRPr lang="en-US" dirty="0"/>
          </a:p>
        </p:txBody>
      </p:sp>
      <p:pic>
        <p:nvPicPr>
          <p:cNvPr id="12" name="Hình ảnh 11">
            <a:extLst>
              <a:ext uri="{FF2B5EF4-FFF2-40B4-BE49-F238E27FC236}">
                <a16:creationId xmlns:a16="http://schemas.microsoft.com/office/drawing/2014/main" id="{A374D0F7-879C-4C05-94F6-1B1C0E16778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63" y="2456374"/>
            <a:ext cx="4876441" cy="2924009"/>
          </a:xfrm>
          <a:prstGeom prst="rect">
            <a:avLst/>
          </a:prstGeom>
        </p:spPr>
      </p:pic>
      <p:sp>
        <p:nvSpPr>
          <p:cNvPr id="13" name="Chỗ dành sẵn cho Nội dung 2">
            <a:extLst>
              <a:ext uri="{FF2B5EF4-FFF2-40B4-BE49-F238E27FC236}">
                <a16:creationId xmlns:a16="http://schemas.microsoft.com/office/drawing/2014/main" id="{5D109729-64D7-4754-B32B-6B1115386836}"/>
              </a:ext>
            </a:extLst>
          </p:cNvPr>
          <p:cNvSpPr txBox="1">
            <a:spLocks/>
          </p:cNvSpPr>
          <p:nvPr/>
        </p:nvSpPr>
        <p:spPr>
          <a:xfrm>
            <a:off x="7102297" y="1817646"/>
            <a:ext cx="3207894" cy="7825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case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endParaRPr lang="en-US" dirty="0"/>
          </a:p>
        </p:txBody>
      </p:sp>
      <p:pic>
        <p:nvPicPr>
          <p:cNvPr id="14" name="Hình ảnh 13">
            <a:extLst>
              <a:ext uri="{FF2B5EF4-FFF2-40B4-BE49-F238E27FC236}">
                <a16:creationId xmlns:a16="http://schemas.microsoft.com/office/drawing/2014/main" id="{70B22ACA-4586-4B03-91EF-A68E659830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701" y="2456374"/>
            <a:ext cx="6495635" cy="400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4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32E5A6B-3FCE-45F7-B1D6-76E7C7E89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35096"/>
          </a:xfrm>
        </p:spPr>
        <p:txBody>
          <a:bodyPr/>
          <a:lstStyle/>
          <a:p>
            <a:pPr algn="ctr"/>
            <a:r>
              <a:rPr lang="en-US" b="1" dirty="0"/>
              <a:t>PHÂN TÍCH THIẾT KẾ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99DB041A-7F02-4634-9C4E-11DF9A500B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7791" y="6466346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Chỗ dành sẵn cho Nội dung 2">
            <a:extLst>
              <a:ext uri="{FF2B5EF4-FFF2-40B4-BE49-F238E27FC236}">
                <a16:creationId xmlns:a16="http://schemas.microsoft.com/office/drawing/2014/main" id="{519F4F84-58E0-46AF-87CA-6AC13F29E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260" y="1817646"/>
            <a:ext cx="2824784" cy="78256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case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file</a:t>
            </a:r>
          </a:p>
        </p:txBody>
      </p:sp>
      <p:sp>
        <p:nvSpPr>
          <p:cNvPr id="13" name="Chỗ dành sẵn cho Nội dung 2">
            <a:extLst>
              <a:ext uri="{FF2B5EF4-FFF2-40B4-BE49-F238E27FC236}">
                <a16:creationId xmlns:a16="http://schemas.microsoft.com/office/drawing/2014/main" id="{5D109729-64D7-4754-B32B-6B1115386836}"/>
              </a:ext>
            </a:extLst>
          </p:cNvPr>
          <p:cNvSpPr txBox="1">
            <a:spLocks/>
          </p:cNvSpPr>
          <p:nvPr/>
        </p:nvSpPr>
        <p:spPr>
          <a:xfrm>
            <a:off x="7102297" y="1817646"/>
            <a:ext cx="3207894" cy="7825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Use case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8" name="Hình ảnh 7">
            <a:extLst>
              <a:ext uri="{FF2B5EF4-FFF2-40B4-BE49-F238E27FC236}">
                <a16:creationId xmlns:a16="http://schemas.microsoft.com/office/drawing/2014/main" id="{572275D5-9DCF-4727-8345-AC941978CB3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97" y="2443122"/>
            <a:ext cx="5555504" cy="3546861"/>
          </a:xfrm>
          <a:prstGeom prst="rect">
            <a:avLst/>
          </a:prstGeom>
        </p:spPr>
      </p:pic>
      <p:pic>
        <p:nvPicPr>
          <p:cNvPr id="9" name="Hình ảnh 8">
            <a:extLst>
              <a:ext uri="{FF2B5EF4-FFF2-40B4-BE49-F238E27FC236}">
                <a16:creationId xmlns:a16="http://schemas.microsoft.com/office/drawing/2014/main" id="{5AAA0A3F-C625-447D-941E-4EB6E3326B8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722" y="2443122"/>
            <a:ext cx="5926565" cy="402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28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F595814-4851-418A-8C35-4ED056D6D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KẾ HOẠCH THỰC HIỆN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4D9DB87-CB90-4FAA-B14C-F069C0CC4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II. </a:t>
            </a: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kế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Hình ảnh 9">
            <a:extLst>
              <a:ext uri="{FF2B5EF4-FFF2-40B4-BE49-F238E27FC236}">
                <a16:creationId xmlns:a16="http://schemas.microsoft.com/office/drawing/2014/main" id="{79E9BB7D-3270-41C9-9717-46EAFAF08EB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232" y="614405"/>
            <a:ext cx="6998514" cy="615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335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67DA501-B484-4B3B-8460-067A48E69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82C506-ABB9-4A0F-A93E-803BA2F2C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23901"/>
            <a:ext cx="10993549" cy="6013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</a:rPr>
              <a:t>DEMO SẢN PHẨM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293E637-8037-47F5-B2D4-DFA12C871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FF5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20210128_012149">
            <a:hlinkClick r:id="" action="ppaction://media"/>
            <a:extLst>
              <a:ext uri="{FF2B5EF4-FFF2-40B4-BE49-F238E27FC236}">
                <a16:creationId xmlns:a16="http://schemas.microsoft.com/office/drawing/2014/main" id="{AAF233AA-BF38-4956-9A58-A4BF6514422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2939" y="1325216"/>
            <a:ext cx="10243931" cy="520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7573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67DA501-B484-4B3B-8460-067A48E69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09D44E-9DEB-42D9-B466-1886A51F8A9E}"/>
              </a:ext>
            </a:extLst>
          </p:cNvPr>
          <p:cNvSpPr txBox="1">
            <a:spLocks/>
          </p:cNvSpPr>
          <p:nvPr/>
        </p:nvSpPr>
        <p:spPr>
          <a:xfrm>
            <a:off x="635457" y="558875"/>
            <a:ext cx="10993549" cy="6156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-US" sz="3200" dirty="0">
                <a:solidFill>
                  <a:schemeClr val="accent1"/>
                </a:solidFill>
              </a:rPr>
              <a:t>DEMO SẢN PHẨM (1)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293E637-8037-47F5-B2D4-DFA12C871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FAD3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20210128_013127">
            <a:hlinkClick r:id="" action="ppaction://media"/>
            <a:extLst>
              <a:ext uri="{FF2B5EF4-FFF2-40B4-BE49-F238E27FC236}">
                <a16:creationId xmlns:a16="http://schemas.microsoft.com/office/drawing/2014/main" id="{9E83A8C6-37CA-48C3-9FDD-52355664F6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3914" y="1184802"/>
            <a:ext cx="10257182" cy="5401527"/>
          </a:xfrm>
          <a:prstGeom prst="rect">
            <a:avLst/>
          </a:prstGeom>
        </p:spPr>
      </p:pic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094A1608-C439-4E4C-A3F8-0646DD1412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00800"/>
            <a:ext cx="284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5C49BAD6-E8B6-4E19-93EB-BC4C5EC1399F}" type="datetime1">
              <a:rPr lang="en-US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pPr defTabSz="914400">
                <a:spcAft>
                  <a:spcPts val="600"/>
                </a:spcAft>
              </a:pPr>
              <a:t>1/29/2021</a:t>
            </a:fld>
            <a:endParaRPr lang="en-US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03668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9E9E7-FECA-43B0-94EB-FD3FD432B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6403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NỘI DUNG</a:t>
            </a:r>
            <a:endParaRPr lang="vi-V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FA23F-7B56-4716-8C81-93E06A23A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67339"/>
            <a:ext cx="11029615" cy="42539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r>
              <a:rPr lang="en-US" sz="2400" dirty="0" err="1"/>
              <a:t>Lý</a:t>
            </a:r>
            <a:r>
              <a:rPr lang="en-US" sz="2400" dirty="0"/>
              <a:t> do </a:t>
            </a:r>
            <a:r>
              <a:rPr lang="en-US" sz="2400" dirty="0" err="1"/>
              <a:t>chọn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 </a:t>
            </a:r>
            <a:r>
              <a:rPr lang="en-US" sz="2400" dirty="0" err="1"/>
              <a:t>tài</a:t>
            </a:r>
            <a:endParaRPr lang="en-US" sz="2400" dirty="0"/>
          </a:p>
          <a:p>
            <a:r>
              <a:rPr lang="en-US" sz="2400" dirty="0" err="1"/>
              <a:t>Yêu</a:t>
            </a:r>
            <a:r>
              <a:rPr lang="en-US" sz="2400" dirty="0"/>
              <a:t> </a:t>
            </a:r>
            <a:r>
              <a:rPr lang="en-US" sz="2400" dirty="0" err="1"/>
              <a:t>cầu</a:t>
            </a:r>
            <a:r>
              <a:rPr lang="en-US" sz="2400" dirty="0"/>
              <a:t> </a:t>
            </a:r>
            <a:r>
              <a:rPr lang="en-US" sz="2400" dirty="0" err="1"/>
              <a:t>chức</a:t>
            </a:r>
            <a:r>
              <a:rPr lang="en-US" sz="2400" dirty="0"/>
              <a:t> </a:t>
            </a:r>
            <a:r>
              <a:rPr lang="en-US" sz="2400" dirty="0" err="1"/>
              <a:t>năng</a:t>
            </a:r>
            <a:r>
              <a:rPr lang="en-US" sz="2400" dirty="0"/>
              <a:t> </a:t>
            </a:r>
            <a:r>
              <a:rPr lang="en-US" sz="2400" dirty="0" err="1"/>
              <a:t>hệ</a:t>
            </a:r>
            <a:r>
              <a:rPr lang="en-US" sz="2400" dirty="0"/>
              <a:t> </a:t>
            </a:r>
            <a:r>
              <a:rPr lang="en-US" sz="2400" dirty="0" err="1"/>
              <a:t>thống</a:t>
            </a:r>
            <a:endParaRPr lang="en-US" sz="2400" dirty="0"/>
          </a:p>
          <a:p>
            <a:r>
              <a:rPr lang="en-US" sz="2400" dirty="0" err="1"/>
              <a:t>Công</a:t>
            </a:r>
            <a:r>
              <a:rPr lang="en-US" sz="2400" dirty="0"/>
              <a:t> </a:t>
            </a:r>
            <a:r>
              <a:rPr lang="en-US" sz="2400" dirty="0" err="1"/>
              <a:t>nghệ</a:t>
            </a:r>
            <a:r>
              <a:rPr lang="en-US" sz="2400" dirty="0"/>
              <a:t> </a:t>
            </a:r>
            <a:r>
              <a:rPr lang="en-US" sz="2400" dirty="0" err="1"/>
              <a:t>sử</a:t>
            </a:r>
            <a:r>
              <a:rPr lang="en-US" sz="2400" dirty="0"/>
              <a:t> </a:t>
            </a:r>
            <a:r>
              <a:rPr lang="en-US" sz="2400" dirty="0" err="1"/>
              <a:t>dụng</a:t>
            </a:r>
            <a:endParaRPr lang="en-US" sz="2400" dirty="0"/>
          </a:p>
          <a:p>
            <a:r>
              <a:rPr lang="en-US" sz="2400" dirty="0" err="1"/>
              <a:t>Kế</a:t>
            </a:r>
            <a:r>
              <a:rPr lang="en-US" sz="2400" dirty="0"/>
              <a:t> </a:t>
            </a:r>
            <a:r>
              <a:rPr lang="en-US" sz="2400" dirty="0" err="1"/>
              <a:t>hoạch</a:t>
            </a:r>
            <a:r>
              <a:rPr lang="en-US" sz="2400" dirty="0"/>
              <a:t> </a:t>
            </a:r>
            <a:r>
              <a:rPr lang="en-US" sz="2400" dirty="0" err="1"/>
              <a:t>thực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endParaRPr lang="en-US" sz="2400" dirty="0"/>
          </a:p>
          <a:p>
            <a:r>
              <a:rPr lang="en-US" sz="2400" dirty="0"/>
              <a:t>Demo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endParaRPr lang="en-US" sz="2400" dirty="0"/>
          </a:p>
          <a:p>
            <a:r>
              <a:rPr lang="en-US" sz="2400" dirty="0" err="1"/>
              <a:t>Ưu</a:t>
            </a:r>
            <a:r>
              <a:rPr lang="en-US" sz="2400" dirty="0"/>
              <a:t> </a:t>
            </a:r>
            <a:r>
              <a:rPr lang="en-US" sz="2400" dirty="0" err="1"/>
              <a:t>nhược</a:t>
            </a:r>
            <a:r>
              <a:rPr lang="en-US" sz="2400" dirty="0"/>
              <a:t> </a:t>
            </a:r>
            <a:r>
              <a:rPr lang="en-US" sz="2400" dirty="0" err="1"/>
              <a:t>điểm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hệ</a:t>
            </a:r>
            <a:r>
              <a:rPr lang="en-US" sz="2400" dirty="0"/>
              <a:t> </a:t>
            </a:r>
            <a:r>
              <a:rPr lang="en-US" sz="2400" dirty="0" err="1"/>
              <a:t>thống</a:t>
            </a:r>
            <a:endParaRPr lang="en-US" sz="2400" dirty="0"/>
          </a:p>
          <a:p>
            <a:r>
              <a:rPr lang="en-US" sz="2400" dirty="0" err="1"/>
              <a:t>Định</a:t>
            </a:r>
            <a:r>
              <a:rPr lang="en-US" sz="2400" dirty="0"/>
              <a:t> </a:t>
            </a:r>
            <a:r>
              <a:rPr lang="en-US" sz="2400" dirty="0" err="1"/>
              <a:t>hướng</a:t>
            </a:r>
            <a:r>
              <a:rPr lang="en-US" sz="2400" dirty="0"/>
              <a:t> </a:t>
            </a:r>
            <a:r>
              <a:rPr lang="en-US" sz="2400" dirty="0" err="1"/>
              <a:t>phát</a:t>
            </a:r>
            <a:r>
              <a:rPr lang="en-US" sz="2400" dirty="0"/>
              <a:t> </a:t>
            </a:r>
            <a:r>
              <a:rPr lang="en-US" sz="2400" dirty="0" err="1"/>
              <a:t>triển</a:t>
            </a:r>
            <a:endParaRPr lang="en-US" sz="2400" dirty="0"/>
          </a:p>
          <a:p>
            <a:pPr marL="0" indent="0">
              <a:buNone/>
            </a:pP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endParaRPr lang="en-US" sz="2000" dirty="0"/>
          </a:p>
          <a:p>
            <a:pPr marL="0" indent="0">
              <a:buNone/>
            </a:pPr>
            <a:endParaRPr lang="vi-VN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D1105-5A9D-4B63-A582-C1C778A6C7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90805" y="5956136"/>
            <a:ext cx="1320002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2994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DA732FF3-5B75-4A33-9A59-CED224618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BAD6-E8B6-4E19-93EB-BC4C5EC1399F}" type="datetime1">
              <a:rPr lang="en-US" smtClean="0"/>
              <a:t>1/29/2021</a:t>
            </a:fld>
            <a:endParaRPr lang="en-US" dirty="0"/>
          </a:p>
        </p:txBody>
      </p:sp>
      <p:pic>
        <p:nvPicPr>
          <p:cNvPr id="3" name="20210128_013831">
            <a:hlinkClick r:id="" action="ppaction://media"/>
            <a:extLst>
              <a:ext uri="{FF2B5EF4-FFF2-40B4-BE49-F238E27FC236}">
                <a16:creationId xmlns:a16="http://schemas.microsoft.com/office/drawing/2014/main" id="{96ADFA3D-44CE-4419-BBD0-F3866721A3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2994" y="1103086"/>
            <a:ext cx="10993549" cy="556275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23EF025-C4B3-4940-9236-B6EE6D912E9A}"/>
              </a:ext>
            </a:extLst>
          </p:cNvPr>
          <p:cNvSpPr txBox="1">
            <a:spLocks/>
          </p:cNvSpPr>
          <p:nvPr/>
        </p:nvSpPr>
        <p:spPr>
          <a:xfrm>
            <a:off x="635457" y="558875"/>
            <a:ext cx="10993549" cy="54421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-US" sz="3200" dirty="0">
                <a:solidFill>
                  <a:schemeClr val="accent1"/>
                </a:solidFill>
              </a:rPr>
              <a:t>DEMO SẢN PHẨM (2)</a:t>
            </a:r>
          </a:p>
        </p:txBody>
      </p:sp>
    </p:spTree>
    <p:extLst>
      <p:ext uri="{BB962C8B-B14F-4D97-AF65-F5344CB8AC3E}">
        <p14:creationId xmlns:p14="http://schemas.microsoft.com/office/powerpoint/2010/main" val="248320376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5CD46-1919-48AC-B66D-A16FAAA15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68835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ƯU NHƯỢC ĐIỂM CỦA HỆ THỐNG</a:t>
            </a:r>
            <a:endParaRPr lang="vi-V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5EADE-C2D5-44B6-91FB-EEBEE4E991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008" y="6085427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72FAA688-2F09-47FA-B9FD-511716534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75791"/>
            <a:ext cx="11029615" cy="4380053"/>
          </a:xfrm>
        </p:spPr>
        <p:txBody>
          <a:bodyPr/>
          <a:lstStyle/>
          <a:p>
            <a:r>
              <a:rPr lang="en-US" sz="2000" b="1" dirty="0" err="1"/>
              <a:t>Ưu</a:t>
            </a:r>
            <a:r>
              <a:rPr lang="en-US" sz="2000" b="1" dirty="0"/>
              <a:t> </a:t>
            </a:r>
            <a:r>
              <a:rPr lang="en-US" sz="2000" b="1" dirty="0" err="1"/>
              <a:t>điểm</a:t>
            </a:r>
            <a:r>
              <a:rPr lang="en-US" sz="2000" b="1" dirty="0"/>
              <a:t>: </a:t>
            </a:r>
          </a:p>
          <a:p>
            <a:pPr lvl="1"/>
            <a:r>
              <a:rPr lang="en-US" sz="1800" dirty="0"/>
              <a:t>Giao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quản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đơn</a:t>
            </a:r>
            <a:r>
              <a:rPr lang="en-US" sz="1800" dirty="0"/>
              <a:t> </a:t>
            </a:r>
            <a:r>
              <a:rPr lang="en-US" sz="1800" dirty="0" err="1"/>
              <a:t>giản</a:t>
            </a:r>
            <a:r>
              <a:rPr lang="en-US" sz="1800" dirty="0"/>
              <a:t>, </a:t>
            </a:r>
            <a:r>
              <a:rPr lang="en-US" sz="1800" dirty="0" err="1"/>
              <a:t>dễ</a:t>
            </a:r>
            <a:r>
              <a:rPr lang="en-US" sz="1800" dirty="0"/>
              <a:t> </a:t>
            </a:r>
            <a:r>
              <a:rPr lang="en-US" sz="1800" dirty="0" err="1"/>
              <a:t>sử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endParaRPr lang="en-US" sz="1800" dirty="0"/>
          </a:p>
          <a:p>
            <a:pPr lvl="1"/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lưu</a:t>
            </a:r>
            <a:r>
              <a:rPr lang="en-US" sz="1800" dirty="0"/>
              <a:t> </a:t>
            </a:r>
            <a:r>
              <a:rPr lang="en-US" sz="1800" dirty="0" err="1"/>
              <a:t>lại</a:t>
            </a:r>
            <a:r>
              <a:rPr lang="en-US" sz="1800" dirty="0"/>
              <a:t> </a:t>
            </a:r>
            <a:r>
              <a:rPr lang="en-US" sz="1800" dirty="0" err="1"/>
              <a:t>lịch</a:t>
            </a:r>
            <a:r>
              <a:rPr lang="en-US" sz="1800" dirty="0"/>
              <a:t> </a:t>
            </a:r>
            <a:r>
              <a:rPr lang="en-US" sz="1800" dirty="0" err="1"/>
              <a:t>sử</a:t>
            </a:r>
            <a:r>
              <a:rPr lang="en-US" sz="1800" dirty="0"/>
              <a:t> upload, </a:t>
            </a:r>
            <a:r>
              <a:rPr lang="en-US" sz="1800" dirty="0" err="1"/>
              <a:t>chỉnh</a:t>
            </a:r>
            <a:r>
              <a:rPr lang="en-US" sz="1800" dirty="0"/>
              <a:t> </a:t>
            </a:r>
            <a:r>
              <a:rPr lang="en-US" sz="1800" dirty="0" err="1"/>
              <a:t>sửa</a:t>
            </a:r>
            <a:r>
              <a:rPr lang="en-US" sz="1800" dirty="0"/>
              <a:t> file</a:t>
            </a:r>
          </a:p>
          <a:p>
            <a:pPr lvl="1"/>
            <a:r>
              <a:rPr lang="en-US" sz="1800" dirty="0" err="1"/>
              <a:t>Mã</a:t>
            </a:r>
            <a:r>
              <a:rPr lang="en-US" sz="1800" dirty="0"/>
              <a:t> </a:t>
            </a:r>
            <a:r>
              <a:rPr lang="en-US" sz="1800" dirty="0" err="1"/>
              <a:t>nguồn</a:t>
            </a:r>
            <a:r>
              <a:rPr lang="en-US" sz="1800" dirty="0"/>
              <a:t> </a:t>
            </a:r>
            <a:r>
              <a:rPr lang="en-US" sz="1800" dirty="0" err="1"/>
              <a:t>mở</a:t>
            </a:r>
            <a:r>
              <a:rPr lang="en-US" sz="1800" dirty="0"/>
              <a:t>, free, </a:t>
            </a:r>
            <a:r>
              <a:rPr lang="en-US" sz="1800" dirty="0" err="1"/>
              <a:t>đóng</a:t>
            </a:r>
            <a:r>
              <a:rPr lang="en-US" sz="1800" dirty="0"/>
              <a:t> </a:t>
            </a:r>
            <a:r>
              <a:rPr lang="en-US" sz="1800" dirty="0" err="1"/>
              <a:t>góp</a:t>
            </a:r>
            <a:r>
              <a:rPr lang="en-US" sz="1800" dirty="0"/>
              <a:t> </a:t>
            </a:r>
            <a:r>
              <a:rPr lang="en-US" sz="1800" dirty="0" err="1"/>
              <a:t>nguồn</a:t>
            </a:r>
            <a:r>
              <a:rPr lang="en-US" sz="1800" dirty="0"/>
              <a:t> </a:t>
            </a:r>
            <a:r>
              <a:rPr lang="en-US" sz="1800" dirty="0" err="1"/>
              <a:t>tài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r>
              <a:rPr lang="en-US" sz="1800" dirty="0"/>
              <a:t> </a:t>
            </a:r>
            <a:r>
              <a:rPr lang="en-US" sz="1800" dirty="0" err="1"/>
              <a:t>nghiên</a:t>
            </a:r>
            <a:r>
              <a:rPr lang="en-US" sz="1800" dirty="0"/>
              <a:t> </a:t>
            </a:r>
            <a:r>
              <a:rPr lang="en-US" sz="1800" dirty="0" err="1"/>
              <a:t>cứu</a:t>
            </a:r>
            <a:r>
              <a:rPr lang="en-US" sz="1800" dirty="0"/>
              <a:t> </a:t>
            </a:r>
            <a:r>
              <a:rPr lang="en-US" sz="1800" dirty="0" err="1"/>
              <a:t>phát</a:t>
            </a:r>
            <a:r>
              <a:rPr lang="en-US" sz="1800" dirty="0"/>
              <a:t> </a:t>
            </a:r>
            <a:r>
              <a:rPr lang="en-US" sz="1800" dirty="0" err="1"/>
              <a:t>triển</a:t>
            </a:r>
            <a:r>
              <a:rPr lang="en-US" sz="1800" dirty="0"/>
              <a:t> </a:t>
            </a:r>
            <a:r>
              <a:rPr lang="en-US" sz="1800" dirty="0" err="1"/>
              <a:t>hệ</a:t>
            </a:r>
            <a:r>
              <a:rPr lang="en-US" sz="1800" dirty="0"/>
              <a:t> </a:t>
            </a:r>
            <a:r>
              <a:rPr lang="en-US" sz="1800" dirty="0" err="1"/>
              <a:t>thống</a:t>
            </a:r>
            <a:r>
              <a:rPr lang="en-US" sz="1800" dirty="0"/>
              <a:t> </a:t>
            </a:r>
            <a:r>
              <a:rPr lang="en-US" sz="1800" dirty="0" err="1"/>
              <a:t>quản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y </a:t>
            </a:r>
            <a:r>
              <a:rPr lang="en-US" sz="1800" dirty="0" err="1"/>
              <a:t>tế</a:t>
            </a:r>
            <a:endParaRPr lang="en-US" sz="1800" dirty="0"/>
          </a:p>
          <a:p>
            <a:pPr lvl="1"/>
            <a:r>
              <a:rPr lang="en-US" sz="1800" dirty="0" err="1"/>
              <a:t>Hỗ</a:t>
            </a:r>
            <a:r>
              <a:rPr lang="en-US" sz="1800" dirty="0"/>
              <a:t> </a:t>
            </a:r>
            <a:r>
              <a:rPr lang="en-US" sz="1800" dirty="0" err="1"/>
              <a:t>trợ</a:t>
            </a:r>
            <a:r>
              <a:rPr lang="en-US" sz="1800" dirty="0"/>
              <a:t>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toán</a:t>
            </a:r>
            <a:r>
              <a:rPr lang="en-US" sz="1800" dirty="0"/>
              <a:t> </a:t>
            </a:r>
            <a:r>
              <a:rPr lang="en-US" sz="1800" dirty="0" err="1"/>
              <a:t>điểm</a:t>
            </a:r>
            <a:r>
              <a:rPr lang="en-US" sz="1800" dirty="0"/>
              <a:t> </a:t>
            </a:r>
            <a:r>
              <a:rPr lang="en-US" sz="1800" dirty="0" err="1"/>
              <a:t>bảo</a:t>
            </a:r>
            <a:r>
              <a:rPr lang="en-US" sz="1800" dirty="0"/>
              <a:t> </a:t>
            </a:r>
            <a:r>
              <a:rPr lang="en-US" sz="1800" dirty="0" err="1"/>
              <a:t>dưỡng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qua </a:t>
            </a:r>
            <a:r>
              <a:rPr lang="en-US" sz="1800" dirty="0" err="1"/>
              <a:t>thiết</a:t>
            </a:r>
            <a:r>
              <a:rPr lang="en-US" sz="1800" dirty="0"/>
              <a:t> </a:t>
            </a:r>
            <a:r>
              <a:rPr lang="en-US" sz="1800" dirty="0" err="1"/>
              <a:t>lập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giá</a:t>
            </a:r>
            <a:r>
              <a:rPr lang="en-US" sz="1800" dirty="0"/>
              <a:t> </a:t>
            </a:r>
            <a:r>
              <a:rPr lang="en-US" sz="1800" dirty="0" err="1"/>
              <a:t>trị</a:t>
            </a:r>
            <a:r>
              <a:rPr lang="en-US" sz="1800" dirty="0"/>
              <a:t> </a:t>
            </a:r>
            <a:r>
              <a:rPr lang="en-US" sz="1800" dirty="0" err="1"/>
              <a:t>điểm</a:t>
            </a:r>
            <a:r>
              <a:rPr lang="en-US" sz="1800" dirty="0"/>
              <a:t> </a:t>
            </a:r>
            <a:r>
              <a:rPr lang="en-US" sz="1800" dirty="0" err="1"/>
              <a:t>liên</a:t>
            </a:r>
            <a:r>
              <a:rPr lang="en-US" sz="1800" dirty="0"/>
              <a:t> </a:t>
            </a:r>
            <a:r>
              <a:rPr lang="en-US" sz="1800" dirty="0" err="1"/>
              <a:t>quan</a:t>
            </a:r>
            <a:r>
              <a:rPr lang="en-US" sz="1800" dirty="0"/>
              <a:t>, </a:t>
            </a:r>
            <a:r>
              <a:rPr lang="en-US" sz="1800" dirty="0" err="1"/>
              <a:t>giúp</a:t>
            </a:r>
            <a:r>
              <a:rPr lang="en-US" sz="1800" dirty="0"/>
              <a:t> </a:t>
            </a:r>
            <a:r>
              <a:rPr lang="en-US" sz="1800" dirty="0" err="1"/>
              <a:t>ích</a:t>
            </a:r>
            <a:r>
              <a:rPr lang="en-US" sz="1800" dirty="0"/>
              <a:t> </a:t>
            </a:r>
            <a:r>
              <a:rPr lang="en-US" sz="1800" dirty="0" err="1"/>
              <a:t>cho</a:t>
            </a:r>
            <a:r>
              <a:rPr lang="en-US" sz="1800" dirty="0"/>
              <a:t> </a:t>
            </a:r>
            <a:r>
              <a:rPr lang="en-US" sz="1800" dirty="0" err="1"/>
              <a:t>bệnh</a:t>
            </a:r>
            <a:r>
              <a:rPr lang="en-US" sz="1800" dirty="0"/>
              <a:t> </a:t>
            </a:r>
            <a:r>
              <a:rPr lang="en-US" sz="1800" dirty="0" err="1"/>
              <a:t>viện</a:t>
            </a:r>
            <a:endParaRPr lang="en-US" sz="1800" dirty="0"/>
          </a:p>
          <a:p>
            <a:pPr lvl="1"/>
            <a:r>
              <a:rPr lang="en-US" sz="1800" dirty="0" err="1"/>
              <a:t>Xử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tiếp</a:t>
            </a:r>
            <a:r>
              <a:rPr lang="en-US" sz="1800" dirty="0"/>
              <a:t> </a:t>
            </a:r>
            <a:r>
              <a:rPr lang="en-US" sz="1800" dirty="0" err="1"/>
              <a:t>nối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dữ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r>
              <a:rPr lang="en-US" sz="1800" dirty="0"/>
              <a:t> </a:t>
            </a:r>
            <a:r>
              <a:rPr lang="en-US" sz="1800" dirty="0" err="1"/>
              <a:t>đầu</a:t>
            </a:r>
            <a:r>
              <a:rPr lang="en-US" sz="1800" dirty="0"/>
              <a:t> ra </a:t>
            </a:r>
            <a:r>
              <a:rPr lang="en-US" sz="1800" dirty="0" err="1"/>
              <a:t>của</a:t>
            </a:r>
            <a:r>
              <a:rPr lang="en-US" sz="1800" dirty="0"/>
              <a:t> </a:t>
            </a:r>
            <a:r>
              <a:rPr lang="en-US" sz="1800" dirty="0" err="1"/>
              <a:t>phần</a:t>
            </a:r>
            <a:r>
              <a:rPr lang="en-US" sz="1800" dirty="0"/>
              <a:t> </a:t>
            </a:r>
            <a:r>
              <a:rPr lang="en-US" sz="1800" dirty="0" err="1"/>
              <a:t>mềm</a:t>
            </a:r>
            <a:r>
              <a:rPr lang="en-US" sz="1800" dirty="0"/>
              <a:t> </a:t>
            </a:r>
            <a:r>
              <a:rPr lang="en-US" sz="1800" dirty="0" err="1"/>
              <a:t>quản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tài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phát</a:t>
            </a:r>
            <a:r>
              <a:rPr lang="en-US" sz="1800" dirty="0"/>
              <a:t> </a:t>
            </a:r>
            <a:r>
              <a:rPr lang="en-US" sz="1800" dirty="0" err="1"/>
              <a:t>triển</a:t>
            </a:r>
            <a:r>
              <a:rPr lang="en-US" sz="1800" dirty="0"/>
              <a:t> </a:t>
            </a:r>
            <a:r>
              <a:rPr lang="en-US" sz="1800" dirty="0" err="1"/>
              <a:t>bới</a:t>
            </a:r>
            <a:r>
              <a:rPr lang="en-US" sz="1800" dirty="0"/>
              <a:t> Misa</a:t>
            </a:r>
          </a:p>
          <a:p>
            <a:r>
              <a:rPr lang="en-US" sz="2000" b="1" dirty="0" err="1"/>
              <a:t>Nhược</a:t>
            </a:r>
            <a:r>
              <a:rPr lang="en-US" sz="2000" b="1" dirty="0"/>
              <a:t> </a:t>
            </a:r>
            <a:r>
              <a:rPr lang="en-US" sz="2000" b="1" dirty="0" err="1"/>
              <a:t>điểm</a:t>
            </a:r>
            <a:r>
              <a:rPr lang="en-US" sz="2000" b="1" dirty="0"/>
              <a:t>:</a:t>
            </a:r>
          </a:p>
          <a:p>
            <a:pPr lvl="1"/>
            <a:r>
              <a:rPr lang="en-US" sz="1800" dirty="0"/>
              <a:t>Server </a:t>
            </a:r>
            <a:r>
              <a:rPr lang="en-US" sz="1800" dirty="0" err="1"/>
              <a:t>ảo</a:t>
            </a:r>
            <a:r>
              <a:rPr lang="en-US" sz="1800" dirty="0"/>
              <a:t> </a:t>
            </a:r>
            <a:r>
              <a:rPr lang="en-US" sz="1800" dirty="0" err="1"/>
              <a:t>chưa</a:t>
            </a:r>
            <a:r>
              <a:rPr lang="en-US" sz="1800" dirty="0"/>
              <a:t> </a:t>
            </a:r>
            <a:r>
              <a:rPr lang="en-US" sz="1800" dirty="0" err="1"/>
              <a:t>tối</a:t>
            </a:r>
            <a:r>
              <a:rPr lang="en-US" sz="1800" dirty="0"/>
              <a:t> </a:t>
            </a:r>
            <a:r>
              <a:rPr lang="en-US" sz="1800" dirty="0" err="1"/>
              <a:t>ưu</a:t>
            </a:r>
            <a:r>
              <a:rPr lang="en-US" sz="1800" dirty="0"/>
              <a:t> </a:t>
            </a:r>
            <a:r>
              <a:rPr lang="en-US" sz="1800" dirty="0" err="1"/>
              <a:t>hóa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về</a:t>
            </a:r>
            <a:r>
              <a:rPr lang="en-US" sz="1800" dirty="0"/>
              <a:t> </a:t>
            </a:r>
            <a:r>
              <a:rPr lang="en-US" sz="1800" dirty="0" err="1"/>
              <a:t>tốc</a:t>
            </a:r>
            <a:r>
              <a:rPr lang="en-US" sz="1800" dirty="0"/>
              <a:t> </a:t>
            </a:r>
            <a:r>
              <a:rPr lang="en-US" sz="1800" dirty="0" err="1"/>
              <a:t>độ</a:t>
            </a:r>
            <a:r>
              <a:rPr lang="en-US" sz="1800" dirty="0"/>
              <a:t> upload, </a:t>
            </a:r>
            <a:r>
              <a:rPr lang="en-US" sz="1800" dirty="0" err="1"/>
              <a:t>lưu</a:t>
            </a:r>
            <a:r>
              <a:rPr lang="en-US" sz="1800" dirty="0"/>
              <a:t> </a:t>
            </a:r>
            <a:r>
              <a:rPr lang="en-US" sz="1800" dirty="0" err="1"/>
              <a:t>trữ</a:t>
            </a:r>
            <a:r>
              <a:rPr lang="en-US" sz="1800" dirty="0"/>
              <a:t> </a:t>
            </a:r>
            <a:r>
              <a:rPr lang="en-US" sz="1800" dirty="0" err="1"/>
              <a:t>vào</a:t>
            </a:r>
            <a:r>
              <a:rPr lang="en-US" sz="1800" dirty="0"/>
              <a:t> CSDL</a:t>
            </a:r>
          </a:p>
          <a:p>
            <a:pPr lvl="1"/>
            <a:r>
              <a:rPr lang="en-US" sz="1800" dirty="0" err="1"/>
              <a:t>Chưa</a:t>
            </a:r>
            <a:r>
              <a:rPr lang="en-US" sz="1800" dirty="0"/>
              <a:t> </a:t>
            </a:r>
            <a:r>
              <a:rPr lang="en-US" sz="1800" dirty="0" err="1"/>
              <a:t>hoàn</a:t>
            </a:r>
            <a:r>
              <a:rPr lang="en-US" sz="1800" dirty="0"/>
              <a:t> </a:t>
            </a:r>
            <a:r>
              <a:rPr lang="en-US" sz="1800" dirty="0" err="1"/>
              <a:t>toàn</a:t>
            </a:r>
            <a:r>
              <a:rPr lang="en-US" sz="1800" dirty="0"/>
              <a:t> </a:t>
            </a:r>
            <a:r>
              <a:rPr lang="en-US" sz="1800" dirty="0" err="1"/>
              <a:t>tự</a:t>
            </a:r>
            <a:r>
              <a:rPr lang="en-US" sz="1800" dirty="0"/>
              <a:t> </a:t>
            </a:r>
            <a:r>
              <a:rPr lang="en-US" sz="1800" dirty="0" err="1"/>
              <a:t>động</a:t>
            </a:r>
            <a:r>
              <a:rPr lang="en-US" sz="1800" dirty="0"/>
              <a:t> </a:t>
            </a:r>
            <a:r>
              <a:rPr lang="en-US" sz="1800" dirty="0" err="1"/>
              <a:t>hóa</a:t>
            </a:r>
            <a:r>
              <a:rPr lang="en-US" sz="1800" dirty="0"/>
              <a:t> </a:t>
            </a: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việc</a:t>
            </a:r>
            <a:r>
              <a:rPr lang="en-US" sz="1800" dirty="0"/>
              <a:t>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toán</a:t>
            </a:r>
            <a:r>
              <a:rPr lang="en-US" sz="1800" dirty="0"/>
              <a:t> </a:t>
            </a:r>
            <a:r>
              <a:rPr lang="en-US" sz="1800" dirty="0" err="1"/>
              <a:t>giá</a:t>
            </a:r>
            <a:r>
              <a:rPr lang="en-US" sz="1800" dirty="0"/>
              <a:t> </a:t>
            </a:r>
            <a:r>
              <a:rPr lang="en-US" sz="1800" dirty="0" err="1"/>
              <a:t>trị</a:t>
            </a:r>
            <a:r>
              <a:rPr lang="en-US" sz="1800" dirty="0"/>
              <a:t> </a:t>
            </a:r>
            <a:r>
              <a:rPr lang="en-US" sz="1800" dirty="0" err="1"/>
              <a:t>bảo</a:t>
            </a:r>
            <a:r>
              <a:rPr lang="en-US" sz="1800" dirty="0"/>
              <a:t> </a:t>
            </a:r>
            <a:r>
              <a:rPr lang="en-US" sz="1800" dirty="0" err="1"/>
              <a:t>dưỡng</a:t>
            </a:r>
            <a:endParaRPr lang="en-US" sz="1800" dirty="0"/>
          </a:p>
          <a:p>
            <a:pPr lvl="1"/>
            <a:r>
              <a:rPr lang="en-US" sz="1800" dirty="0"/>
              <a:t>Giao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không</a:t>
            </a:r>
            <a:r>
              <a:rPr lang="en-US" sz="1800" dirty="0"/>
              <a:t> </a:t>
            </a:r>
            <a:r>
              <a:rPr lang="en-US" sz="1800" dirty="0" err="1"/>
              <a:t>đẹp</a:t>
            </a:r>
            <a:r>
              <a:rPr lang="en-US" sz="1800" dirty="0"/>
              <a:t> </a:t>
            </a:r>
            <a:r>
              <a:rPr lang="en-US" sz="1800" dirty="0" err="1"/>
              <a:t>bằng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</a:t>
            </a:r>
            <a:r>
              <a:rPr lang="en-US" sz="1800" dirty="0" err="1"/>
              <a:t>trường</a:t>
            </a:r>
            <a:r>
              <a:rPr lang="en-US" sz="1800" dirty="0"/>
              <a:t>, </a:t>
            </a:r>
            <a:r>
              <a:rPr lang="en-US" sz="1800" dirty="0" err="1"/>
              <a:t>chưa</a:t>
            </a:r>
            <a:r>
              <a:rPr lang="en-US" sz="1800" dirty="0"/>
              <a:t> </a:t>
            </a:r>
            <a:r>
              <a:rPr lang="en-US" sz="1800" dirty="0" err="1"/>
              <a:t>lập</a:t>
            </a:r>
            <a:r>
              <a:rPr lang="en-US" sz="1800" dirty="0"/>
              <a:t> </a:t>
            </a:r>
            <a:r>
              <a:rPr lang="en-US" sz="1800" dirty="0" err="1"/>
              <a:t>trình</a:t>
            </a:r>
            <a:r>
              <a:rPr lang="en-US" sz="1800" dirty="0"/>
              <a:t> </a:t>
            </a:r>
            <a:r>
              <a:rPr lang="en-US" sz="1800" dirty="0" err="1"/>
              <a:t>tường</a:t>
            </a:r>
            <a:r>
              <a:rPr lang="en-US" sz="1800" dirty="0"/>
              <a:t> </a:t>
            </a:r>
            <a:r>
              <a:rPr lang="en-US" sz="1800" dirty="0" err="1"/>
              <a:t>lửa</a:t>
            </a:r>
            <a:r>
              <a:rPr lang="en-US" sz="1800" dirty="0"/>
              <a:t> </a:t>
            </a:r>
            <a:r>
              <a:rPr lang="en-US" sz="1800" dirty="0" err="1"/>
              <a:t>bảo</a:t>
            </a:r>
            <a:r>
              <a:rPr lang="en-US" sz="1800" dirty="0"/>
              <a:t> </a:t>
            </a:r>
            <a:r>
              <a:rPr lang="en-US" sz="1800" dirty="0" err="1"/>
              <a:t>vệ</a:t>
            </a:r>
            <a:r>
              <a:rPr lang="en-US" sz="1800" dirty="0"/>
              <a:t> </a:t>
            </a:r>
            <a:r>
              <a:rPr lang="en-US" sz="1800" dirty="0" err="1"/>
              <a:t>dữ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36772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8A0B39D-673D-47DB-AF94-2D15174D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BAAC85-3967-456F-858E-A7B660076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124464-57E5-400F-B084-340F5F0E33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975B959-703A-4CBD-B6B4-87EFD5C40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FFB3542-839A-4F03-BEB3-5B5B0E47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35626C89-FB70-4484-8DD7-2C3C52517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23901"/>
            <a:ext cx="10993549" cy="7940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ƯU NHƯỢC ĐIỂM CỦA HỆ THỐNG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6082481-A4EA-4F11-9006-FB76DB525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10DD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Chỗ dành sẵn cho Nội dung 6">
            <a:extLst>
              <a:ext uri="{FF2B5EF4-FFF2-40B4-BE49-F238E27FC236}">
                <a16:creationId xmlns:a16="http://schemas.microsoft.com/office/drawing/2014/main" id="{F4E1891B-4912-4A4D-9BF4-A39E5CC248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035" y="1689642"/>
            <a:ext cx="5711687" cy="4038656"/>
          </a:xfrm>
          <a:prstGeom prst="rect">
            <a:avLst/>
          </a:prstGeom>
        </p:spPr>
      </p:pic>
      <p:pic>
        <p:nvPicPr>
          <p:cNvPr id="5" name="Hình ảnh 4">
            <a:extLst>
              <a:ext uri="{FF2B5EF4-FFF2-40B4-BE49-F238E27FC236}">
                <a16:creationId xmlns:a16="http://schemas.microsoft.com/office/drawing/2014/main" id="{D7024A64-7464-400B-9162-FF383A8DF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964" y="1689642"/>
            <a:ext cx="5902001" cy="4038656"/>
          </a:xfrm>
          <a:prstGeom prst="rect">
            <a:avLst/>
          </a:prstGeom>
        </p:spPr>
      </p:pic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CCDE30A-9351-4A86-A348-6A83A23AF5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64599" y="6025980"/>
            <a:ext cx="284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0860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B5E28-3E74-41CF-949E-431802A75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0733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ĐỊNH HƯỚNG PHÁT TRIỂN</a:t>
            </a:r>
            <a:endParaRPr lang="vi-V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553CA-2354-4E0D-96BB-B45F592803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96626" y="6073257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Chỗ dành sẵn cho Nội dung 8">
            <a:extLst>
              <a:ext uri="{FF2B5EF4-FFF2-40B4-BE49-F238E27FC236}">
                <a16:creationId xmlns:a16="http://schemas.microsoft.com/office/drawing/2014/main" id="{BB22523B-795D-40AA-A205-C109C06E4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160233" cy="3678303"/>
          </a:xfrm>
        </p:spPr>
        <p:txBody>
          <a:bodyPr>
            <a:normAutofit/>
          </a:bodyPr>
          <a:lstStyle/>
          <a:p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Cải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tự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thập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key tag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đặc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trưng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từngloại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để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chính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Cải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đồ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họa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giao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diện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Học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thêm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frond-end, 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nghiên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cứu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thêm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template HTML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CSS</a:t>
            </a:r>
          </a:p>
          <a:p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Cải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bảo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mật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ký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thử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nghiệm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trên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servẻ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thật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để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kiểm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tra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chính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upload,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truy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cập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nghệ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ảo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hóa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điện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đám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mây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như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tập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lớn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môn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hành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thay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Tomcat Servlet</a:t>
            </a:r>
          </a:p>
        </p:txBody>
      </p:sp>
    </p:spTree>
    <p:extLst>
      <p:ext uri="{BB962C8B-B14F-4D97-AF65-F5344CB8AC3E}">
        <p14:creationId xmlns:p14="http://schemas.microsoft.com/office/powerpoint/2010/main" val="147156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41AA9B-7F7D-4AED-91B2-96F4149D04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13801" y="6208643"/>
            <a:ext cx="2844799" cy="365125"/>
          </a:xfrm>
        </p:spPr>
        <p:txBody>
          <a:bodyPr/>
          <a:lstStyle/>
          <a:p>
            <a:fld id="{5C49BAD6-E8B6-4E19-93EB-BC4C5EC1399F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0FC578-E7D2-484B-B88C-46A1267C7A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460130"/>
              </p:ext>
            </p:extLst>
          </p:nvPr>
        </p:nvGraphicFramePr>
        <p:xfrm>
          <a:off x="825500" y="1714500"/>
          <a:ext cx="10833100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33100">
                  <a:extLst>
                    <a:ext uri="{9D8B030D-6E8A-4147-A177-3AD203B41FA5}">
                      <a16:colId xmlns:a16="http://schemas.microsoft.com/office/drawing/2014/main" val="1083497000"/>
                    </a:ext>
                  </a:extLst>
                </a:gridCol>
              </a:tblGrid>
              <a:tr h="1409700">
                <a:tc>
                  <a:txBody>
                    <a:bodyPr/>
                    <a:lstStyle/>
                    <a:p>
                      <a:r>
                        <a:rPr lang="en-US" b="0" i="0" u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[1]</a:t>
                      </a:r>
                      <a:r>
                        <a:rPr lang="vi-VN" b="0" i="0" u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hlinkClick r:id="rId2"/>
                        </a:rPr>
                        <a:t>http://www.kieutrongkhanh.net/2016/12/du-lieu-uoc-request-tu-server-va-chuyen.html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truy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cập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cuối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cùng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ngày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28/1/2021</a:t>
                      </a:r>
                      <a:endParaRPr lang="vi-VN" sz="1800" b="0" i="0" u="none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  <a:p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</a:t>
                      </a:r>
                      <a:r>
                        <a:rPr lang="vi-VN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2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]</a:t>
                      </a:r>
                      <a:r>
                        <a:rPr lang="vi-VN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hlinkClick r:id="rId3"/>
                        </a:rPr>
                        <a:t>https://hostingviet.vn/servlet-la-gi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truy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cập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cuối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cùng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ngày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28/1/2021</a:t>
                      </a:r>
                    </a:p>
                    <a:p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[3] 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hlinkClick r:id="rId4"/>
                        </a:rPr>
                        <a:t>https://vietjack.com/jsp/cau_truc_jsp.jsp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truy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cập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cuối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cùng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ngày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28/1/2021</a:t>
                      </a:r>
                    </a:p>
                    <a:p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[4] 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hlinkClick r:id="rId5"/>
                        </a:rPr>
                        <a:t>https://vncoder.vn/bai-viet/lap-trinh-servletjsp-servlet-la-gi-vong-doi-servlet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truy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cập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cuối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cùng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u="none" kern="12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ngày</a:t>
                      </a:r>
                      <a:r>
                        <a:rPr lang="en-US" sz="1800" b="0" i="0" u="non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28/1/2021</a:t>
                      </a:r>
                      <a:endParaRPr lang="vi-VN" sz="1800" b="0" i="0" u="none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  <a:p>
                      <a:endParaRPr lang="vi-VN" i="0" u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br>
                        <a:rPr lang="vi-VN" i="0" u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endParaRPr lang="en-US" b="1" i="0" u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endParaRPr lang="vi-VN" b="1" i="0" u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94887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C3C5699-40B6-4314-B8EB-509436F7C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075687"/>
              </p:ext>
            </p:extLst>
          </p:nvPr>
        </p:nvGraphicFramePr>
        <p:xfrm>
          <a:off x="490330" y="649357"/>
          <a:ext cx="11264348" cy="702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64348">
                  <a:extLst>
                    <a:ext uri="{9D8B030D-6E8A-4147-A177-3AD203B41FA5}">
                      <a16:colId xmlns:a16="http://schemas.microsoft.com/office/drawing/2014/main" val="3693671883"/>
                    </a:ext>
                  </a:extLst>
                </a:gridCol>
              </a:tblGrid>
              <a:tr h="702365">
                <a:tc>
                  <a:txBody>
                    <a:bodyPr/>
                    <a:lstStyle/>
                    <a:p>
                      <a:pPr algn="ctr"/>
                      <a:r>
                        <a:rPr lang="vi-VN" sz="3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REFERENCE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123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94169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4B2004-03BD-4FE1-AC6B-A517CE183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BAD6-E8B6-4E19-93EB-BC4C5EC1399F}" type="datetime1">
              <a:rPr lang="en-US" smtClean="0"/>
              <a:t>1/29/2021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634811-7AF1-48A7-9BBA-FFAE76E6C0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19692"/>
              </p:ext>
            </p:extLst>
          </p:nvPr>
        </p:nvGraphicFramePr>
        <p:xfrm>
          <a:off x="1200150" y="810764"/>
          <a:ext cx="9791700" cy="52364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1700">
                  <a:extLst>
                    <a:ext uri="{9D8B030D-6E8A-4147-A177-3AD203B41FA5}">
                      <a16:colId xmlns:a16="http://schemas.microsoft.com/office/drawing/2014/main" val="811947542"/>
                    </a:ext>
                  </a:extLst>
                </a:gridCol>
              </a:tblGrid>
              <a:tr h="5236471"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  <a:p>
                      <a:pPr algn="ctr"/>
                      <a:endParaRPr lang="en-US" sz="3600" dirty="0"/>
                    </a:p>
                    <a:p>
                      <a:pPr algn="ctr"/>
                      <a:endParaRPr lang="en-US" sz="3600" dirty="0"/>
                    </a:p>
                    <a:p>
                      <a:pPr algn="ctr"/>
                      <a:endParaRPr lang="en-US" sz="3600" dirty="0"/>
                    </a:p>
                    <a:p>
                      <a:pPr algn="ctr"/>
                      <a:r>
                        <a:rPr lang="en-US" sz="3600" dirty="0"/>
                        <a:t> </a:t>
                      </a:r>
                      <a:r>
                        <a:rPr lang="en-US" sz="4400" dirty="0">
                          <a:latin typeface="Algerian" panose="04020705040A02060702" pitchFamily="82" charset="0"/>
                        </a:rPr>
                        <a:t>THANKS FOR WATCHING</a:t>
                      </a:r>
                      <a:endParaRPr lang="vi-VN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30711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9944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1295F-DEE1-4871-ACF6-8B6654CF6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96444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LÝ DO CHỌN ĐỀ TÀI</a:t>
            </a:r>
            <a:endParaRPr lang="vi-V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1922D-35A0-4082-927D-7569F994D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574" y="1855304"/>
            <a:ext cx="11635409" cy="4850296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cấp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trọng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Nhu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cầu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chăm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sóc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sức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khỏe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càng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=&gt;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Liên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tục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bổ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sung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bị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y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tế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=&gt;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bảo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trì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chữa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gặp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nhiều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khó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khăn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phù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hợp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kiến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thức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môn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học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kế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hướng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đối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tượng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Phần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mềm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Ngôn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lập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Lập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nâng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cao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,…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Liên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đến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môn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kỹ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y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Tình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Covid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thời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tập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Mục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đích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Hỗ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trợ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bị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cấp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lên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bảo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trì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bảo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dưỡng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bị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Phạm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vi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Xử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tiếp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nối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ra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website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sản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bởi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Misa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website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quản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cụ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public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E0735-C323-482B-A28D-C6930CCADD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008" y="6155844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1/29/2021</a:t>
            </a:fld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841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0CBAC-447F-46C8-895A-BF20EFACF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61601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solidFill>
                  <a:srgbClr val="FFFE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YÊU CẦU CHỨC NĂNG HỆ THỐNG</a:t>
            </a:r>
            <a:endParaRPr lang="vi-VN" sz="3200" b="1" dirty="0">
              <a:solidFill>
                <a:srgbClr val="FFFE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6B4F-8C48-4B4A-8946-6092880DA2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009" y="6188259"/>
            <a:ext cx="28447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A12AD0B-4C7D-4DD7-AAB3-1A0C6EEB4737}" type="datetime1">
              <a:rPr lang="en-US" sz="160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>
                <a:spcAft>
                  <a:spcPts val="600"/>
                </a:spcAft>
              </a:pPr>
              <a:t>1/29/2021</a:t>
            </a:fld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AFDABD1-007E-4877-B562-CFD56219DC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0074563"/>
              </p:ext>
            </p:extLst>
          </p:nvPr>
        </p:nvGraphicFramePr>
        <p:xfrm>
          <a:off x="581025" y="2107096"/>
          <a:ext cx="11029950" cy="38490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9983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5EEBE-8630-4831-A372-571998F67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9179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CÔNG NGHỆ SỬ DỤNG</a:t>
            </a:r>
            <a:endParaRPr lang="vi-V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05A81-B142-4A9E-8BCE-EA80A553C9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009" y="6138699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53709E-EF54-4B0B-A3CA-42E568F0C4D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065782"/>
            <a:ext cx="3560502" cy="2132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ạo chương trình Servlet đầu tiên sử dụng Eclipse IDE - itphutran.com">
            <a:extLst>
              <a:ext uri="{FF2B5EF4-FFF2-40B4-BE49-F238E27FC236}">
                <a16:creationId xmlns:a16="http://schemas.microsoft.com/office/drawing/2014/main" id="{C4C7011B-A8D5-4F3F-935E-EF39F8B3DF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722" y="2086985"/>
            <a:ext cx="2893086" cy="2121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ướng dẫn cài đặt MySQL-8.x trên Ubuntu-18.04 - Trang tin tức từ Cloud365 -  Nhân Hòa">
            <a:extLst>
              <a:ext uri="{FF2B5EF4-FFF2-40B4-BE49-F238E27FC236}">
                <a16:creationId xmlns:a16="http://schemas.microsoft.com/office/drawing/2014/main" id="{A3613F4E-C364-4079-A3A1-CE150EEBA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413" y="4363412"/>
            <a:ext cx="3229456" cy="1675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Eclipse Logo / Software / Logonoid.com">
            <a:extLst>
              <a:ext uri="{FF2B5EF4-FFF2-40B4-BE49-F238E27FC236}">
                <a16:creationId xmlns:a16="http://schemas.microsoft.com/office/drawing/2014/main" id="{B55D5704-4A27-48C9-A918-D795573EA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239" y="4409110"/>
            <a:ext cx="3773770" cy="1912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ublime Text 3 – Designer News">
            <a:extLst>
              <a:ext uri="{FF2B5EF4-FFF2-40B4-BE49-F238E27FC236}">
                <a16:creationId xmlns:a16="http://schemas.microsoft.com/office/drawing/2014/main" id="{B079A374-3A02-4F57-BD5D-29177E2007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5" t="-2986" r="10653" b="22162"/>
          <a:stretch/>
        </p:blipFill>
        <p:spPr bwMode="auto">
          <a:xfrm>
            <a:off x="8388457" y="4363412"/>
            <a:ext cx="2319300" cy="166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ML – Wikipedia tiếng Việt">
            <a:extLst>
              <a:ext uri="{FF2B5EF4-FFF2-40B4-BE49-F238E27FC236}">
                <a16:creationId xmlns:a16="http://schemas.microsoft.com/office/drawing/2014/main" id="{DA9B3923-449C-418C-A1FC-E10BF423B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5648" y="2238542"/>
            <a:ext cx="1912152" cy="1912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SS - Wikipedia">
            <a:extLst>
              <a:ext uri="{FF2B5EF4-FFF2-40B4-BE49-F238E27FC236}">
                <a16:creationId xmlns:a16="http://schemas.microsoft.com/office/drawing/2014/main" id="{49EF490A-DFA4-4E58-B669-176CD16DC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1754" y="2238543"/>
            <a:ext cx="1364194" cy="1912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413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CE12CBC-A7A1-41F7-84F4-7B057813E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61601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CÔNG NGHỆ SỬ DỤNG</a:t>
            </a:r>
            <a:endParaRPr lang="en-US" sz="3200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9F3D71E-EF63-4428-A6F1-30CA7E090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292626"/>
            <a:ext cx="6801243" cy="3817787"/>
          </a:xfrm>
          <a:ln w="38100">
            <a:solidFill>
              <a:schemeClr val="accent1">
                <a:alpha val="97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I. Apache Tomcat 8.5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à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Java Servlet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bởi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Apache Software Foundation (ASF)</a:t>
            </a:r>
            <a:endParaRPr lang="en-US" sz="2000" b="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ung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cấp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máy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chủ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để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thi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chương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viết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ngôn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Java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như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Java Servlet (JS)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JavaServer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Pages (JSP)</a:t>
            </a:r>
            <a:endParaRPr lang="en-US" sz="2000" b="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chạy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nhiều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bản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Java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chuyên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biệt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như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JS, JSP, Java EL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WebSocket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B9D51EE3-E42A-4726-B77D-966FF55CF7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008" y="6110413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9" name="Hình ảnh 18">
            <a:extLst>
              <a:ext uri="{FF2B5EF4-FFF2-40B4-BE49-F238E27FC236}">
                <a16:creationId xmlns:a16="http://schemas.microsoft.com/office/drawing/2014/main" id="{D01F0BDB-5A1F-472E-9720-11B12439E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791" y="2292626"/>
            <a:ext cx="3739016" cy="38177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chemeClr val="accent1">
                <a:lumMod val="75000"/>
                <a:alpha val="43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2838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7EC9B6C-5F8E-45E8-8D91-F3F613836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0859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CÔNG NGHỆ SỬ DỤNG</a:t>
            </a:r>
            <a:endParaRPr lang="en-US" sz="3200" dirty="0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DA4BE271-4743-460E-B955-69204983E4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66008" y="6170095"/>
            <a:ext cx="2844799" cy="365125"/>
          </a:xfrm>
        </p:spPr>
        <p:txBody>
          <a:bodyPr/>
          <a:lstStyle/>
          <a:p>
            <a:fld id="{CA12AD0B-4C7D-4DD7-AAB3-1A0C6EEB4737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graphicFrame>
        <p:nvGraphicFramePr>
          <p:cNvPr id="3" name="Bảng 4">
            <a:extLst>
              <a:ext uri="{FF2B5EF4-FFF2-40B4-BE49-F238E27FC236}">
                <a16:creationId xmlns:a16="http://schemas.microsoft.com/office/drawing/2014/main" id="{B9240C0B-9337-4357-BC06-A2D652E404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7599283"/>
              </p:ext>
            </p:extLst>
          </p:nvPr>
        </p:nvGraphicFramePr>
        <p:xfrm>
          <a:off x="1232452" y="2618981"/>
          <a:ext cx="9727096" cy="339344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863548">
                  <a:extLst>
                    <a:ext uri="{9D8B030D-6E8A-4147-A177-3AD203B41FA5}">
                      <a16:colId xmlns:a16="http://schemas.microsoft.com/office/drawing/2014/main" val="1746766015"/>
                    </a:ext>
                  </a:extLst>
                </a:gridCol>
                <a:gridCol w="4863548">
                  <a:extLst>
                    <a:ext uri="{9D8B030D-6E8A-4147-A177-3AD203B41FA5}">
                      <a16:colId xmlns:a16="http://schemas.microsoft.com/office/drawing/2014/main" val="1182836536"/>
                    </a:ext>
                  </a:extLst>
                </a:gridCol>
              </a:tblGrid>
              <a:tr h="219716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HTML</a:t>
                      </a:r>
                    </a:p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</a:t>
                      </a:r>
                      <a:r>
                        <a:rPr lang="en-US" sz="2000" b="1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HyperText</a:t>
                      </a:r>
                      <a:r>
                        <a:rPr lang="en-US" sz="2000" b="1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Markup Language</a:t>
                      </a:r>
                      <a:r>
                        <a:rPr lang="en-US" sz="20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)</a:t>
                      </a:r>
                      <a:endParaRPr lang="en-US"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CSS</a:t>
                      </a:r>
                    </a:p>
                    <a:p>
                      <a:pPr algn="ctr"/>
                      <a:r>
                        <a:rPr lang="en-US" sz="20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(Cascading Style Sheets)</a:t>
                      </a:r>
                    </a:p>
                    <a:p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534667"/>
                  </a:ext>
                </a:extLst>
              </a:tr>
              <a:tr h="556590"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Được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thiết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kế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ra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để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tạo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nên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các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website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tĩnh</a:t>
                      </a:r>
                      <a:endParaRPr lang="en-US" sz="18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8343280"/>
                  </a:ext>
                </a:extLst>
              </a:tr>
              <a:tr h="1861499"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Định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dạng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bố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cục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các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thuộc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tính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liên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quan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đến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hiển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thị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text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trên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trình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duyệt</a:t>
                      </a:r>
                      <a:endParaRPr lang="en-US" sz="1800" b="0" i="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Là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một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định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dạng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đặc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biệt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của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XML,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sử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dụng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các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thẻ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để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định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dạng</a:t>
                      </a:r>
                      <a:r>
                        <a:rPr lang="en-US" sz="1800" b="0" i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(&lt;head&gt;&lt;/head&gt;, &lt;body&gt;&lt;/body&gt;, &lt;p&gt;, &lt;table&gt;&lt;/table&gt;,…)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Quy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định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các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thuộc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tính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của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các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thẻ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HTML (font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chữ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màu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sắc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…)</a:t>
                      </a:r>
                      <a:endParaRPr lang="en-US" sz="1800" b="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ược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sử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dụng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để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kiểm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soát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 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trình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bày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định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dạng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và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bố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cục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.</a:t>
                      </a:r>
                      <a:endParaRPr lang="en-US" sz="1800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604679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0999C0D-BF4E-44EE-ADEF-107559278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670" y="1992026"/>
            <a:ext cx="11029615" cy="4083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II. HTML &amp; CSS</a:t>
            </a:r>
            <a:endParaRPr lang="vi-V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538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E46D3AFE-1289-4D52-963D-F87318786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025" y="1951387"/>
            <a:ext cx="11147149" cy="436454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III. Servlet &amp; JSP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7528B3AB-7B11-4AEB-93D3-357707349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79505-A389-4D54-8C8C-4A111EDE54F3}" type="datetime1">
              <a:rPr lang="en-US" smtClean="0"/>
              <a:t>1/29/2021</a:t>
            </a:fld>
            <a:endParaRPr lang="en-US" dirty="0"/>
          </a:p>
        </p:txBody>
      </p:sp>
      <p:sp>
        <p:nvSpPr>
          <p:cNvPr id="8" name="Tiêu đề 1">
            <a:extLst>
              <a:ext uri="{FF2B5EF4-FFF2-40B4-BE49-F238E27FC236}">
                <a16:creationId xmlns:a16="http://schemas.microsoft.com/office/drawing/2014/main" id="{9C1BE1B9-E7D9-43DA-92C8-E85FC0002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730250"/>
            <a:ext cx="11029950" cy="846759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CÔNG NGHỆ SỬ DỤNG</a:t>
            </a:r>
            <a:endParaRPr lang="en-US" sz="3200" dirty="0"/>
          </a:p>
        </p:txBody>
      </p:sp>
      <p:graphicFrame>
        <p:nvGraphicFramePr>
          <p:cNvPr id="2" name="Bảng 4">
            <a:extLst>
              <a:ext uri="{FF2B5EF4-FFF2-40B4-BE49-F238E27FC236}">
                <a16:creationId xmlns:a16="http://schemas.microsoft.com/office/drawing/2014/main" id="{8024BA84-23EA-453E-B905-D1B0DFFA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5758419"/>
              </p:ext>
            </p:extLst>
          </p:nvPr>
        </p:nvGraphicFramePr>
        <p:xfrm>
          <a:off x="481495" y="2387841"/>
          <a:ext cx="11246679" cy="393342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32834">
                  <a:extLst>
                    <a:ext uri="{9D8B030D-6E8A-4147-A177-3AD203B41FA5}">
                      <a16:colId xmlns:a16="http://schemas.microsoft.com/office/drawing/2014/main" val="1513763863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3162133912"/>
                    </a:ext>
                  </a:extLst>
                </a:gridCol>
                <a:gridCol w="5141845">
                  <a:extLst>
                    <a:ext uri="{9D8B030D-6E8A-4147-A177-3AD203B41FA5}">
                      <a16:colId xmlns:a16="http://schemas.microsoft.com/office/drawing/2014/main" val="156032729"/>
                    </a:ext>
                  </a:extLst>
                </a:gridCol>
              </a:tblGrid>
              <a:tr h="4587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Servlet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JSP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659032"/>
                  </a:ext>
                </a:extLst>
              </a:tr>
              <a:tr h="1902600">
                <a:tc>
                  <a:txBody>
                    <a:bodyPr/>
                    <a:lstStyle/>
                    <a:p>
                      <a:r>
                        <a:rPr lang="en-US" dirty="0" err="1"/>
                        <a:t>Khái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niệm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L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à công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nghệ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được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dùng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để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thiết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lập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ra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các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ứng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dụng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Là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một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API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cấp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các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interface,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lớp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và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cả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các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tài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liệu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L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à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một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thành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phần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website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được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lập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trình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viên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triển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khai trên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máy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chủ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phục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vụ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cho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mục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đích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tạo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các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trang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động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ản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chất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là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một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Servlet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nhưng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nó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cũng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có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nhiều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điểm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khác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biệt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so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với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Servlet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6048617"/>
                  </a:ext>
                </a:extLst>
              </a:tr>
              <a:tr h="1383709">
                <a:tc>
                  <a:txBody>
                    <a:bodyPr/>
                    <a:lstStyle/>
                    <a:p>
                      <a:r>
                        <a:rPr lang="en-US" dirty="0" err="1"/>
                        <a:t>Công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Đọc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dữ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liệu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đã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nhận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được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từ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trình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duyệt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client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gửi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dưới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nhiều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hình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thức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như văn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bản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dạng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HTML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hoặc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XML,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hình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ảnh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Gif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Excel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Gửi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phản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hồi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HTTP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ẩn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cho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trình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duyệt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dirty="0"/>
                        <a:t>- </a:t>
                      </a:r>
                      <a:r>
                        <a:rPr lang="en-US" dirty="0" err="1"/>
                        <a:t>Có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công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dụng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như</a:t>
                      </a:r>
                      <a:r>
                        <a:rPr lang="en-US" dirty="0"/>
                        <a:t> Servlet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Có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hỗ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trợ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Java API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nên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lập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trình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viên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dễ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dàng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sử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dụng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và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thuận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tiện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trong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việc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tích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hợp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cùng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với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mã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HTML.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442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95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E46D3AFE-1289-4D52-963D-F87318786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826" y="1795729"/>
            <a:ext cx="11147149" cy="642671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III. Servlet &amp; JSP (1) - </a:t>
            </a:r>
            <a:r>
              <a:rPr lang="en-US" sz="24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biệt</a:t>
            </a: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Servlet &amp; JSP 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7528B3AB-7B11-4AEB-93D3-357707349D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3375" y="6305938"/>
            <a:ext cx="2844799" cy="365125"/>
          </a:xfrm>
        </p:spPr>
        <p:txBody>
          <a:bodyPr/>
          <a:lstStyle/>
          <a:p>
            <a:fld id="{BCF79505-A389-4D54-8C8C-4A111EDE54F3}" type="datetime1">
              <a:rPr lang="en-US" sz="1600" smtClean="0">
                <a:solidFill>
                  <a:schemeClr val="tx1"/>
                </a:solidFill>
              </a:rPr>
              <a:t>1/29/2021</a:t>
            </a:fld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Tiêu đề 1">
            <a:extLst>
              <a:ext uri="{FF2B5EF4-FFF2-40B4-BE49-F238E27FC236}">
                <a16:creationId xmlns:a16="http://schemas.microsoft.com/office/drawing/2014/main" id="{9C1BE1B9-E7D9-43DA-92C8-E85FC0002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730250"/>
            <a:ext cx="11029950" cy="846759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CÔNG NGHỆ SỬ DỤNG</a:t>
            </a:r>
            <a:endParaRPr lang="en-US" sz="3200" dirty="0"/>
          </a:p>
        </p:txBody>
      </p:sp>
      <p:graphicFrame>
        <p:nvGraphicFramePr>
          <p:cNvPr id="4" name="Bảng 4">
            <a:extLst>
              <a:ext uri="{FF2B5EF4-FFF2-40B4-BE49-F238E27FC236}">
                <a16:creationId xmlns:a16="http://schemas.microsoft.com/office/drawing/2014/main" id="{287E9D2B-764B-4D4F-AB3E-828C0E4D24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57836"/>
              </p:ext>
            </p:extLst>
          </p:nvPr>
        </p:nvGraphicFramePr>
        <p:xfrm>
          <a:off x="468242" y="2591929"/>
          <a:ext cx="11259932" cy="3655343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866297">
                  <a:extLst>
                    <a:ext uri="{9D8B030D-6E8A-4147-A177-3AD203B41FA5}">
                      <a16:colId xmlns:a16="http://schemas.microsoft.com/office/drawing/2014/main" val="80745736"/>
                    </a:ext>
                  </a:extLst>
                </a:gridCol>
                <a:gridCol w="5393635">
                  <a:extLst>
                    <a:ext uri="{9D8B030D-6E8A-4147-A177-3AD203B41FA5}">
                      <a16:colId xmlns:a16="http://schemas.microsoft.com/office/drawing/2014/main" val="1259818601"/>
                    </a:ext>
                  </a:extLst>
                </a:gridCol>
              </a:tblGrid>
              <a:tr h="506973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Servlet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JSP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907503"/>
                  </a:ext>
                </a:extLst>
              </a:tr>
              <a:tr h="409681">
                <a:tc>
                  <a:txBody>
                    <a:bodyPr/>
                    <a:lstStyle/>
                    <a:p>
                      <a:r>
                        <a:rPr lang="fr-FR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Là </a:t>
                      </a:r>
                      <a:r>
                        <a:rPr lang="fr-FR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một</a:t>
                      </a:r>
                      <a:r>
                        <a:rPr lang="fr-FR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fr-FR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mã</a:t>
                      </a:r>
                      <a:r>
                        <a:rPr lang="fr-FR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Java.</a:t>
                      </a:r>
                    </a:p>
                  </a:txBody>
                  <a:tcPr marL="47625" marR="952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Là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một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mã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dựa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trên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HTML.</a:t>
                      </a:r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210002"/>
                  </a:ext>
                </a:extLst>
              </a:tr>
              <a:tr h="409681"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Viết</a:t>
                      </a:r>
                      <a:r>
                        <a:rPr lang="vi-VN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code</a:t>
                      </a:r>
                      <a:r>
                        <a:rPr lang="vi-VN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khó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hơn</a:t>
                      </a:r>
                      <a:endParaRPr lang="vi-VN" sz="18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7625" marR="952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Viết</a:t>
                      </a:r>
                      <a:r>
                        <a:rPr lang="vi-VN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code</a:t>
                      </a:r>
                      <a:r>
                        <a:rPr lang="vi-VN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dễ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hơn</a:t>
                      </a:r>
                      <a:endParaRPr lang="vi-VN" sz="18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7625" marR="95250" marT="38100" marB="38100" anchor="ctr"/>
                </a:tc>
                <a:extLst>
                  <a:ext uri="{0D108BD9-81ED-4DB2-BD59-A6C34878D82A}">
                    <a16:rowId xmlns:a16="http://schemas.microsoft.com/office/drawing/2014/main" val="1918104257"/>
                  </a:ext>
                </a:extLst>
              </a:tr>
              <a:tr h="409681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Đóng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vai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trò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Controller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trong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mô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hình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MVC.</a:t>
                      </a:r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Là</a:t>
                      </a:r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View </a:t>
                      </a:r>
                      <a:r>
                        <a:rPr lang="en-US" sz="18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trong</a:t>
                      </a:r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mô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hình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MVC </a:t>
                      </a:r>
                      <a:r>
                        <a:rPr lang="en-US" sz="18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để</a:t>
                      </a:r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hiển</a:t>
                      </a:r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thị</a:t>
                      </a:r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đầu</a:t>
                      </a:r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ra.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483867"/>
                  </a:ext>
                </a:extLst>
              </a:tr>
              <a:tr h="409681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hanh hơn</a:t>
                      </a:r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Chậm</a:t>
                      </a:r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hơn</a:t>
                      </a:r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328309"/>
                  </a:ext>
                </a:extLst>
              </a:tr>
              <a:tr h="409681"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Nhận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tất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cả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các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request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từ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các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giao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thức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7625" marR="952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Chỉ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chấp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nhận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các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request HTTP</a:t>
                      </a:r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915348"/>
                  </a:ext>
                </a:extLst>
              </a:tr>
              <a:tr h="409681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ó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thể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ghi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đè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lên phương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thức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service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()</a:t>
                      </a:r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K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hông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thể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ghi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đè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lên phương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thức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vi-VN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service</a:t>
                      </a:r>
                      <a:r>
                        <a:rPr lang="vi-VN" sz="18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()</a:t>
                      </a:r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414397"/>
                  </a:ext>
                </a:extLst>
              </a:tr>
              <a:tr h="690284"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Sửa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đổi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trong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Servlet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là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một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nhiệm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vụ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tốn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thời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gian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vì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nó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bao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gồm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việc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tải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lại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biên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dịch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lại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và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khởi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động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lại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máy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chủ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.</a:t>
                      </a:r>
                    </a:p>
                  </a:txBody>
                  <a:tcPr marL="47625" marR="952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Sửa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đổi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JSP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rất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nhanh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chỉ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cần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nhấp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vào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nút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làm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mới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.</a:t>
                      </a:r>
                    </a:p>
                  </a:txBody>
                  <a:tcPr marL="47625" marR="95250" marT="38100" marB="38100" anchor="ctr"/>
                </a:tc>
                <a:extLst>
                  <a:ext uri="{0D108BD9-81ED-4DB2-BD59-A6C34878D82A}">
                    <a16:rowId xmlns:a16="http://schemas.microsoft.com/office/drawing/2014/main" val="954082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149107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1464</Words>
  <Application>Microsoft Office PowerPoint</Application>
  <PresentationFormat>Màn hình rộng</PresentationFormat>
  <Paragraphs>184</Paragraphs>
  <Slides>25</Slides>
  <Notes>1</Notes>
  <HiddenSlides>0</HiddenSlides>
  <MMClips>3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25</vt:i4>
      </vt:variant>
    </vt:vector>
  </HeadingPairs>
  <TitlesOfParts>
    <vt:vector size="33" baseType="lpstr">
      <vt:lpstr>Algerian</vt:lpstr>
      <vt:lpstr>Arial</vt:lpstr>
      <vt:lpstr>Calibri</vt:lpstr>
      <vt:lpstr>Gill Sans MT</vt:lpstr>
      <vt:lpstr>Tahoma</vt:lpstr>
      <vt:lpstr>Wingdings</vt:lpstr>
      <vt:lpstr>Wingdings 2</vt:lpstr>
      <vt:lpstr>Dividend</vt:lpstr>
      <vt:lpstr>ĐẠI HỌC BÁCH KHOA HÀ NỘI VIỆN ĐIỆN TỬ VIỄN THÔNG</vt:lpstr>
      <vt:lpstr>NỘI DUNG</vt:lpstr>
      <vt:lpstr>LÝ DO CHỌN ĐỀ TÀI</vt:lpstr>
      <vt:lpstr>YÊU CẦU CHỨC NĂNG HỆ THỐNG</vt:lpstr>
      <vt:lpstr>CÔNG NGHỆ SỬ DỤNG</vt:lpstr>
      <vt:lpstr>CÔNG NGHỆ SỬ DỤNG</vt:lpstr>
      <vt:lpstr>CÔNG NGHỆ SỬ DỤNG</vt:lpstr>
      <vt:lpstr>CÔNG NGHỆ SỬ DỤNG</vt:lpstr>
      <vt:lpstr>CÔNG NGHỆ SỬ DỤNG</vt:lpstr>
      <vt:lpstr>CÔNG NGHỆ SỬ DỤNG</vt:lpstr>
      <vt:lpstr>KẾ HOẠCH THỰC HIỆN</vt:lpstr>
      <vt:lpstr>KẾ HOẠCH THỰC HIỆN</vt:lpstr>
      <vt:lpstr>KẾ HOẠCH THỰC HIỆN (1)</vt:lpstr>
      <vt:lpstr>KẾ HOẠCH THỰC HIỆN (2)</vt:lpstr>
      <vt:lpstr>PHÂN TÍCH THIẾT KẾ</vt:lpstr>
      <vt:lpstr>PHÂN TÍCH THIẾT KẾ</vt:lpstr>
      <vt:lpstr>KẾ HOẠCH THỰC HIỆN</vt:lpstr>
      <vt:lpstr>DEMO SẢN PHẨM</vt:lpstr>
      <vt:lpstr>Bản trình bày PowerPoint</vt:lpstr>
      <vt:lpstr>Bản trình bày PowerPoint</vt:lpstr>
      <vt:lpstr>ƯU NHƯỢC ĐIỂM CỦA HỆ THỐNG</vt:lpstr>
      <vt:lpstr>ƯU NHƯỢC ĐIỂM CỦA HỆ THỐNG</vt:lpstr>
      <vt:lpstr>ĐỊNH HƯỚNG PHÁT TRIỂN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ĐẠI HỌC BÁCH KHOA HÀ NỘI VIỆN ĐIỆN TỬ VIỄN THÔNG</dc:title>
  <dc:creator>thi nguyen</dc:creator>
  <cp:lastModifiedBy>thi nguyen</cp:lastModifiedBy>
  <cp:revision>18</cp:revision>
  <dcterms:created xsi:type="dcterms:W3CDTF">2021-01-28T02:58:23Z</dcterms:created>
  <dcterms:modified xsi:type="dcterms:W3CDTF">2021-01-29T02:15:50Z</dcterms:modified>
</cp:coreProperties>
</file>

<file path=docProps/thumbnail.jpeg>
</file>